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8" r:id="rId2"/>
    <p:sldId id="258" r:id="rId3"/>
    <p:sldId id="256" r:id="rId4"/>
    <p:sldId id="257" r:id="rId5"/>
    <p:sldId id="259" r:id="rId6"/>
    <p:sldId id="261" r:id="rId7"/>
    <p:sldId id="260"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5F48C1F4-BD44-49DA-84C9-4B6020DF136B}" type="datetimeFigureOut">
              <a:rPr lang="en-US" smtClean="0"/>
              <a:pPr/>
              <a:t>11/8/2017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EBFE2C2-7B2F-486B-B216-0B64B9CF83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5F48C1F4-BD44-49DA-84C9-4B6020DF136B}" type="datetimeFigureOut">
              <a:rPr lang="en-US" smtClean="0"/>
              <a:pPr/>
              <a:t>11/8/2017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EBFE2C2-7B2F-486B-B216-0B64B9CF83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5F48C1F4-BD44-49DA-84C9-4B6020DF136B}" type="datetimeFigureOut">
              <a:rPr lang="en-US" smtClean="0"/>
              <a:pPr/>
              <a:t>11/8/2017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EBFE2C2-7B2F-486B-B216-0B64B9CF83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5F48C1F4-BD44-49DA-84C9-4B6020DF136B}" type="datetimeFigureOut">
              <a:rPr lang="en-US" smtClean="0"/>
              <a:pPr/>
              <a:t>11/8/2017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EBFE2C2-7B2F-486B-B216-0B64B9CF83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F48C1F4-BD44-49DA-84C9-4B6020DF136B}" type="datetimeFigureOut">
              <a:rPr lang="en-US" smtClean="0"/>
              <a:pPr/>
              <a:t>11/8/2017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EBFE2C2-7B2F-486B-B216-0B64B9CF83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5F48C1F4-BD44-49DA-84C9-4B6020DF136B}" type="datetimeFigureOut">
              <a:rPr lang="en-US" smtClean="0"/>
              <a:pPr/>
              <a:t>11/8/2017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EBFE2C2-7B2F-486B-B216-0B64B9CF83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5F48C1F4-BD44-49DA-84C9-4B6020DF136B}" type="datetimeFigureOut">
              <a:rPr lang="en-US" smtClean="0"/>
              <a:pPr/>
              <a:t>11/8/2017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1EBFE2C2-7B2F-486B-B216-0B64B9CF83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5F48C1F4-BD44-49DA-84C9-4B6020DF136B}" type="datetimeFigureOut">
              <a:rPr lang="en-US" smtClean="0"/>
              <a:pPr/>
              <a:t>11/8/2017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1EBFE2C2-7B2F-486B-B216-0B64B9CF83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F48C1F4-BD44-49DA-84C9-4B6020DF136B}" type="datetimeFigureOut">
              <a:rPr lang="en-US" smtClean="0"/>
              <a:pPr/>
              <a:t>11/8/2017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1EBFE2C2-7B2F-486B-B216-0B64B9CF83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F48C1F4-BD44-49DA-84C9-4B6020DF136B}" type="datetimeFigureOut">
              <a:rPr lang="en-US" smtClean="0"/>
              <a:pPr/>
              <a:t>11/8/2017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EBFE2C2-7B2F-486B-B216-0B64B9CF83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F48C1F4-BD44-49DA-84C9-4B6020DF136B}" type="datetimeFigureOut">
              <a:rPr lang="en-US" smtClean="0"/>
              <a:pPr/>
              <a:t>11/8/2017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EBFE2C2-7B2F-486B-B216-0B64B9CF83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8C1F4-BD44-49DA-84C9-4B6020DF136B}" type="datetimeFigureOut">
              <a:rPr lang="en-US" smtClean="0"/>
              <a:pPr/>
              <a:t>11/8/2017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FE2C2-7B2F-486B-B216-0B64B9CF83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ar.wikipedia.org/wiki/%D9%82%D8%A8%D9%8A%D9%84%D8%A9" TargetMode="External"/><Relationship Id="rId13" Type="http://schemas.openxmlformats.org/officeDocument/2006/relationships/hyperlink" Target="https://ar.wikipedia.org/wiki/%D9%82%D8%A7%D8%A6%D9%85%D8%A9_%D8%B4%D8%B9%D8%B1%D8%A7%D8%A1_%D8%A7%D9%84%D8%B9%D8%B1%D8%A8%D9%8A%D8%A9" TargetMode="External"/><Relationship Id="rId18" Type="http://schemas.openxmlformats.org/officeDocument/2006/relationships/image" Target="../media/image5.jpeg"/><Relationship Id="rId3" Type="http://schemas.openxmlformats.org/officeDocument/2006/relationships/hyperlink" Target="https://ar.wikipedia.org/wiki/303%D9%87%D9%80" TargetMode="External"/><Relationship Id="rId7" Type="http://schemas.openxmlformats.org/officeDocument/2006/relationships/hyperlink" Target="https://ar.wikipedia.org/wiki/%D8%A7%D9%84%D9%83%D9%86%D8%AF%D9%8A" TargetMode="External"/><Relationship Id="rId12" Type="http://schemas.openxmlformats.org/officeDocument/2006/relationships/hyperlink" Target="https://ar.wikipedia.org/wiki/%D8%AD%D9%84%D8%A8" TargetMode="External"/><Relationship Id="rId17" Type="http://schemas.openxmlformats.org/officeDocument/2006/relationships/hyperlink" Target="https://ar.wikipedia.org/wiki/%D8%A3%D8%AF%D8%A8_%D8%B9%D8%B1%D8%A8%D9%8A" TargetMode="External"/><Relationship Id="rId2" Type="http://schemas.openxmlformats.org/officeDocument/2006/relationships/image" Target="../media/image4.jpeg"/><Relationship Id="rId16" Type="http://schemas.openxmlformats.org/officeDocument/2006/relationships/hyperlink" Target="https://ar.wikipedia.org/wiki/%D8%B4%D8%B9%D8%B1_(%D8%A3%D8%AF%D8%A8)" TargetMode="External"/><Relationship Id="rId1" Type="http://schemas.openxmlformats.org/officeDocument/2006/relationships/slideLayout" Target="../slideLayouts/slideLayout2.xml"/><Relationship Id="rId6" Type="http://schemas.openxmlformats.org/officeDocument/2006/relationships/hyperlink" Target="https://ar.wikipedia.org/wiki/965" TargetMode="External"/><Relationship Id="rId11" Type="http://schemas.openxmlformats.org/officeDocument/2006/relationships/hyperlink" Target="https://ar.wikipedia.org/wiki/%D8%B3%D9%8A%D9%81_%D8%A7%D9%84%D8%AF%D9%88%D9%84%D8%A9_%D8%A7%D9%84%D8%AD%D9%85%D8%AF%D8%A7%D9%86%D9%8A" TargetMode="External"/><Relationship Id="rId5" Type="http://schemas.openxmlformats.org/officeDocument/2006/relationships/hyperlink" Target="https://ar.wikipedia.org/wiki/915" TargetMode="External"/><Relationship Id="rId15" Type="http://schemas.openxmlformats.org/officeDocument/2006/relationships/hyperlink" Target="https://ar.wikipedia.org/wiki/%D9%84%D8%BA%D8%A9_%D8%B9%D8%B1%D8%A8%D9%8A%D8%A9" TargetMode="External"/><Relationship Id="rId10" Type="http://schemas.openxmlformats.org/officeDocument/2006/relationships/hyperlink" Target="https://ar.wikipedia.org/wiki/%D8%A7%D9%84%D9%83%D9%88%D9%81%D8%A9" TargetMode="External"/><Relationship Id="rId4" Type="http://schemas.openxmlformats.org/officeDocument/2006/relationships/hyperlink" Target="https://ar.wikipedia.org/wiki/354%D9%87%D9%80" TargetMode="External"/><Relationship Id="rId9" Type="http://schemas.openxmlformats.org/officeDocument/2006/relationships/hyperlink" Target="https://ar.wikipedia.org/wiki/%D9%83%D9%86%D8%AF%D8%A9_(%D9%82%D8%A8%D9%8A%D9%84%D8%A9)" TargetMode="External"/><Relationship Id="rId14" Type="http://schemas.openxmlformats.org/officeDocument/2006/relationships/hyperlink" Target="https://ar.wikipedia.org/wiki/%D8%B9%D8%B1%D8%A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رنا5.jpg"/>
          <p:cNvPicPr>
            <a:picLocks noGrp="1" noChangeAspect="1"/>
          </p:cNvPicPr>
          <p:nvPr>
            <p:ph idx="1"/>
          </p:nvPr>
        </p:nvPicPr>
        <p:blipFill>
          <a:blip r:embed="rId2">
            <a:duotone>
              <a:schemeClr val="accent4">
                <a:shade val="45000"/>
                <a:satMod val="135000"/>
              </a:schemeClr>
              <a:prstClr val="white"/>
            </a:duotone>
          </a:blip>
          <a:stretch>
            <a:fillRect/>
          </a:stretch>
        </p:blipFill>
        <p:spPr>
          <a:xfrm>
            <a:off x="1" y="0"/>
            <a:ext cx="9144000" cy="6857999"/>
          </a:xfrm>
        </p:spPr>
      </p:pic>
      <p:sp>
        <p:nvSpPr>
          <p:cNvPr id="5" name="مربع نص 4"/>
          <p:cNvSpPr txBox="1"/>
          <p:nvPr/>
        </p:nvSpPr>
        <p:spPr>
          <a:xfrm>
            <a:off x="2286000" y="1143000"/>
            <a:ext cx="4038600" cy="369332"/>
          </a:xfrm>
          <a:prstGeom prst="rect">
            <a:avLst/>
          </a:prstGeom>
          <a:noFill/>
        </p:spPr>
        <p:txBody>
          <a:bodyPr wrap="square" rtlCol="0">
            <a:spAutoFit/>
          </a:bodyPr>
          <a:lstStyle/>
          <a:p>
            <a:endParaRPr lang="en-US" dirty="0"/>
          </a:p>
        </p:txBody>
      </p:sp>
      <p:sp>
        <p:nvSpPr>
          <p:cNvPr id="6" name="مستطيل 5"/>
          <p:cNvSpPr/>
          <p:nvPr/>
        </p:nvSpPr>
        <p:spPr>
          <a:xfrm>
            <a:off x="3276600" y="685800"/>
            <a:ext cx="2462534" cy="923330"/>
          </a:xfrm>
          <a:prstGeom prst="rect">
            <a:avLst/>
          </a:prstGeom>
          <a:noFill/>
        </p:spPr>
        <p:txBody>
          <a:bodyPr wrap="none" lIns="91440" tIns="45720" rIns="91440" bIns="45720">
            <a:spAutoFit/>
          </a:bodyPr>
          <a:lstStyle/>
          <a:p>
            <a:pPr algn="ctr"/>
            <a:r>
              <a:rPr lang="ar-SA"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واحرّ</a:t>
            </a: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قلباه</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مستطيل 7"/>
          <p:cNvSpPr/>
          <p:nvPr/>
        </p:nvSpPr>
        <p:spPr>
          <a:xfrm>
            <a:off x="304800" y="4038600"/>
            <a:ext cx="3100529" cy="461665"/>
          </a:xfrm>
          <a:prstGeom prst="rect">
            <a:avLst/>
          </a:prstGeom>
          <a:noFill/>
        </p:spPr>
        <p:txBody>
          <a:bodyPr wrap="none" lIns="91440" tIns="45720" rIns="91440" bIns="45720">
            <a:spAutoFit/>
          </a:bodyPr>
          <a:lstStyle/>
          <a:p>
            <a:pPr algn="ctr"/>
            <a:r>
              <a:rPr lang="ar-SA" sz="2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cs typeface="PT Bold Dusky" pitchFamily="2" charset="-78"/>
              </a:rPr>
              <a:t>إعداد المعلّمة: رنا مناصرة</a:t>
            </a:r>
            <a:endParaRPr lang="en-US" sz="2400" b="1" cap="all" spc="0" dirty="0">
              <a:ln w="9000" cmpd="sng">
                <a:solidFill>
                  <a:schemeClr val="accent4">
                    <a:shade val="50000"/>
                    <a:satMod val="120000"/>
                  </a:schemeClr>
                </a:solidFill>
                <a:prstDash val="solid"/>
              </a:ln>
              <a:effectLst>
                <a:reflection blurRad="12700" stA="28000" endPos="45000" dist="1000" dir="5400000" sy="-100000" algn="bl" rotWithShape="0"/>
              </a:effectLst>
              <a:cs typeface="PT Bold Dusky" pitchFamily="2" charset="-78"/>
            </a:endParaRPr>
          </a:p>
        </p:txBody>
      </p:sp>
      <p:sp>
        <p:nvSpPr>
          <p:cNvPr id="9" name="مستطيل 8"/>
          <p:cNvSpPr/>
          <p:nvPr/>
        </p:nvSpPr>
        <p:spPr>
          <a:xfrm>
            <a:off x="-838200" y="5486400"/>
            <a:ext cx="6660641" cy="461665"/>
          </a:xfrm>
          <a:prstGeom prst="rect">
            <a:avLst/>
          </a:prstGeom>
          <a:noFill/>
        </p:spPr>
        <p:txBody>
          <a:bodyPr wrap="square" lIns="91440" tIns="45720" rIns="91440" bIns="45720">
            <a:spAutoFit/>
          </a:bodyPr>
          <a:lstStyle/>
          <a:p>
            <a:pPr algn="ctr"/>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مدرسة شهداء بني نعيم الأساسيّة للبنات</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مربع نص 9"/>
          <p:cNvSpPr txBox="1"/>
          <p:nvPr/>
        </p:nvSpPr>
        <p:spPr>
          <a:xfrm>
            <a:off x="3657600" y="1600200"/>
            <a:ext cx="2286000" cy="523220"/>
          </a:xfrm>
          <a:prstGeom prst="rect">
            <a:avLst/>
          </a:prstGeom>
          <a:noFill/>
        </p:spPr>
        <p:txBody>
          <a:bodyPr wrap="square" rtlCol="0">
            <a:spAutoFit/>
          </a:bodyPr>
          <a:lstStyle/>
          <a:p>
            <a:r>
              <a:rPr lang="ar-SA" sz="2800" dirty="0" smtClean="0">
                <a:solidFill>
                  <a:schemeClr val="accent1">
                    <a:lumMod val="75000"/>
                  </a:schemeClr>
                </a:solidFill>
                <a:cs typeface="AF_Quseem" pitchFamily="2" charset="-78"/>
              </a:rPr>
              <a:t>أبو الطّيّب المتنبّي</a:t>
            </a:r>
            <a:endParaRPr lang="en-US" sz="2800" dirty="0">
              <a:solidFill>
                <a:schemeClr val="accent1">
                  <a:lumMod val="75000"/>
                </a:schemeClr>
              </a:solidFill>
              <a:cs typeface="AF_Quseem" pitchFamily="2" charset="-78"/>
            </a:endParaRPr>
          </a:p>
        </p:txBody>
      </p:sp>
      <p:pic>
        <p:nvPicPr>
          <p:cNvPr id="11" name="صورة 10" descr="كتاب.jpg"/>
          <p:cNvPicPr>
            <a:picLocks noChangeAspect="1"/>
          </p:cNvPicPr>
          <p:nvPr/>
        </p:nvPicPr>
        <p:blipFill>
          <a:blip r:embed="rId3"/>
          <a:stretch>
            <a:fillRect/>
          </a:stretch>
        </p:blipFill>
        <p:spPr>
          <a:xfrm>
            <a:off x="6629400" y="0"/>
            <a:ext cx="2514600" cy="2372751"/>
          </a:xfrm>
          <a:prstGeom prst="rect">
            <a:avLst/>
          </a:prstGeom>
          <a:blipFill>
            <a:blip r:embed="rId4"/>
            <a:tile tx="0" ty="0" sx="100000" sy="100000" flip="none" algn="tl"/>
          </a:blip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2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20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2000"/>
                                        <p:tgtEl>
                                          <p:spTgt spid="11"/>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par>
                                <p:cTn id="17" presetID="8" presetClass="emph" presetSubtype="0" fill="hold" grpId="0" nodeType="withEffect">
                                  <p:stCondLst>
                                    <p:cond delay="0"/>
                                  </p:stCondLst>
                                  <p:childTnLst>
                                    <p:animRot by="21600000">
                                      <p:cBhvr>
                                        <p:cTn id="1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صورة12.jpg"/>
          <p:cNvPicPr>
            <a:picLocks noGrp="1" noChangeAspect="1"/>
          </p:cNvPicPr>
          <p:nvPr>
            <p:ph idx="1"/>
          </p:nvPr>
        </p:nvPicPr>
        <p:blipFill>
          <a:blip r:embed="rId2">
            <a:duotone>
              <a:schemeClr val="bg2">
                <a:shade val="45000"/>
                <a:satMod val="135000"/>
              </a:schemeClr>
              <a:prstClr val="white"/>
            </a:duotone>
          </a:blip>
          <a:stretch>
            <a:fillRect/>
          </a:stretch>
        </p:blipFill>
        <p:spPr>
          <a:xfrm>
            <a:off x="0" y="0"/>
            <a:ext cx="9144000" cy="6858000"/>
          </a:xfrm>
        </p:spPr>
      </p:pic>
      <p:sp>
        <p:nvSpPr>
          <p:cNvPr id="5" name="مربع نص 4"/>
          <p:cNvSpPr txBox="1"/>
          <p:nvPr/>
        </p:nvSpPr>
        <p:spPr>
          <a:xfrm>
            <a:off x="609600" y="533400"/>
            <a:ext cx="7543800" cy="1200329"/>
          </a:xfrm>
          <a:prstGeom prst="rect">
            <a:avLst/>
          </a:prstGeom>
          <a:noFill/>
        </p:spPr>
        <p:txBody>
          <a:bodyPr wrap="square" rtlCol="0">
            <a:spAutoFit/>
          </a:bodyPr>
          <a:lstStyle/>
          <a:p>
            <a:r>
              <a:rPr lang="ar-SA" sz="2400" b="1" dirty="0" smtClean="0">
                <a:solidFill>
                  <a:schemeClr val="accent2">
                    <a:lumMod val="75000"/>
                  </a:schemeClr>
                </a:solidFill>
                <a:cs typeface="PT Bold Dusky" pitchFamily="2" charset="-78"/>
              </a:rPr>
              <a:t>سيعلمُ الجمعُ ممّنْ ضمّ مجلِسُنا    </a:t>
            </a:r>
            <a:r>
              <a:rPr lang="ar-SA" sz="2400" b="1" dirty="0" smtClean="0">
                <a:solidFill>
                  <a:schemeClr val="accent2">
                    <a:lumMod val="75000"/>
                  </a:schemeClr>
                </a:solidFill>
                <a:cs typeface="PT Bold Dusky" pitchFamily="2" charset="-78"/>
              </a:rPr>
              <a:t>بأنّني </a:t>
            </a:r>
            <a:r>
              <a:rPr lang="ar-SA" sz="2400" b="1" dirty="0" smtClean="0">
                <a:solidFill>
                  <a:schemeClr val="accent2">
                    <a:lumMod val="75000"/>
                  </a:schemeClr>
                </a:solidFill>
                <a:cs typeface="PT Bold Dusky" pitchFamily="2" charset="-78"/>
              </a:rPr>
              <a:t>خيرُ من </a:t>
            </a:r>
            <a:r>
              <a:rPr lang="ar-SA" sz="2400" b="1" dirty="0" smtClean="0">
                <a:solidFill>
                  <a:schemeClr val="accent2">
                    <a:lumMod val="75000"/>
                  </a:schemeClr>
                </a:solidFill>
                <a:cs typeface="PT Bold Dusky" pitchFamily="2" charset="-78"/>
              </a:rPr>
              <a:t>تسعى </a:t>
            </a:r>
            <a:r>
              <a:rPr lang="ar-SA" sz="2400" b="1" dirty="0" err="1" smtClean="0">
                <a:solidFill>
                  <a:schemeClr val="accent2">
                    <a:lumMod val="75000"/>
                  </a:schemeClr>
                </a:solidFill>
                <a:cs typeface="PT Bold Dusky" pitchFamily="2" charset="-78"/>
              </a:rPr>
              <a:t>به</a:t>
            </a:r>
            <a:r>
              <a:rPr lang="ar-SA" sz="2400" b="1" dirty="0" smtClean="0">
                <a:solidFill>
                  <a:schemeClr val="accent2">
                    <a:lumMod val="75000"/>
                  </a:schemeClr>
                </a:solidFill>
                <a:cs typeface="PT Bold Dusky" pitchFamily="2" charset="-78"/>
              </a:rPr>
              <a:t> </a:t>
            </a:r>
            <a:r>
              <a:rPr lang="ar-SA" sz="2400" b="1" dirty="0" smtClean="0">
                <a:solidFill>
                  <a:schemeClr val="accent2">
                    <a:lumMod val="75000"/>
                  </a:schemeClr>
                </a:solidFill>
                <a:cs typeface="PT Bold Dusky" pitchFamily="2" charset="-78"/>
              </a:rPr>
              <a:t>قدمُ</a:t>
            </a:r>
            <a:endParaRPr lang="ar-SA" sz="2400" b="1" dirty="0" smtClean="0">
              <a:solidFill>
                <a:schemeClr val="accent2">
                  <a:lumMod val="75000"/>
                </a:schemeClr>
              </a:solidFill>
              <a:cs typeface="PT Bold Dusky" pitchFamily="2" charset="-78"/>
            </a:endParaRPr>
          </a:p>
          <a:p>
            <a:r>
              <a:rPr lang="ar-SA" sz="2400" b="1" dirty="0" smtClean="0">
                <a:solidFill>
                  <a:schemeClr val="accent2">
                    <a:lumMod val="75000"/>
                  </a:schemeClr>
                </a:solidFill>
                <a:cs typeface="PT Bold Dusky" pitchFamily="2" charset="-78"/>
              </a:rPr>
              <a:t>ما أبعدَ العيبَ والنقصانَ </a:t>
            </a:r>
            <a:r>
              <a:rPr lang="ar-SA" sz="2400" b="1" dirty="0" smtClean="0">
                <a:solidFill>
                  <a:schemeClr val="accent2">
                    <a:lumMod val="75000"/>
                  </a:schemeClr>
                </a:solidFill>
                <a:cs typeface="PT Bold Dusky" pitchFamily="2" charset="-78"/>
              </a:rPr>
              <a:t>عن شرفي   أنا </a:t>
            </a:r>
            <a:r>
              <a:rPr lang="ar-SA" sz="2400" b="1" dirty="0" err="1" smtClean="0">
                <a:solidFill>
                  <a:schemeClr val="accent2">
                    <a:lumMod val="75000"/>
                  </a:schemeClr>
                </a:solidFill>
                <a:cs typeface="PT Bold Dusky" pitchFamily="2" charset="-78"/>
              </a:rPr>
              <a:t>الثريّا</a:t>
            </a:r>
            <a:r>
              <a:rPr lang="ar-SA" sz="2400" b="1" dirty="0" smtClean="0">
                <a:solidFill>
                  <a:schemeClr val="accent2">
                    <a:lumMod val="75000"/>
                  </a:schemeClr>
                </a:solidFill>
                <a:cs typeface="PT Bold Dusky" pitchFamily="2" charset="-78"/>
              </a:rPr>
              <a:t> </a:t>
            </a:r>
            <a:r>
              <a:rPr lang="ar-SA" sz="2400" b="1" dirty="0" err="1" smtClean="0">
                <a:solidFill>
                  <a:schemeClr val="accent2">
                    <a:lumMod val="75000"/>
                  </a:schemeClr>
                </a:solidFill>
                <a:cs typeface="PT Bold Dusky" pitchFamily="2" charset="-78"/>
              </a:rPr>
              <a:t>وذان</a:t>
            </a:r>
            <a:r>
              <a:rPr lang="ar-SA" sz="2400" b="1" dirty="0" smtClean="0">
                <a:solidFill>
                  <a:schemeClr val="accent2">
                    <a:lumMod val="75000"/>
                  </a:schemeClr>
                </a:solidFill>
                <a:cs typeface="PT Bold Dusky" pitchFamily="2" charset="-78"/>
              </a:rPr>
              <a:t> </a:t>
            </a:r>
            <a:r>
              <a:rPr lang="ar-SA" sz="2400" b="1" dirty="0" smtClean="0">
                <a:solidFill>
                  <a:schemeClr val="accent2">
                    <a:lumMod val="75000"/>
                  </a:schemeClr>
                </a:solidFill>
                <a:cs typeface="PT Bold Dusky" pitchFamily="2" charset="-78"/>
              </a:rPr>
              <a:t>الشيب </a:t>
            </a:r>
            <a:r>
              <a:rPr lang="ar-SA" sz="2400" b="1" dirty="0" smtClean="0">
                <a:solidFill>
                  <a:schemeClr val="accent2">
                    <a:lumMod val="75000"/>
                  </a:schemeClr>
                </a:solidFill>
                <a:cs typeface="PT Bold Dusky" pitchFamily="2" charset="-78"/>
              </a:rPr>
              <a:t>والهرم</a:t>
            </a:r>
          </a:p>
          <a:p>
            <a:r>
              <a:rPr lang="ar-SA" sz="2400" b="1" dirty="0" smtClean="0">
                <a:solidFill>
                  <a:schemeClr val="accent2">
                    <a:lumMod val="75000"/>
                  </a:schemeClr>
                </a:solidFill>
                <a:cs typeface="PT Bold Dusky" pitchFamily="2" charset="-78"/>
              </a:rPr>
              <a:t>إن كان سركم ما قال حاسدنا                 فما لجرح إذا أرضا كم ألم</a:t>
            </a:r>
            <a:endParaRPr lang="en-US" sz="2400" b="1" dirty="0">
              <a:solidFill>
                <a:schemeClr val="accent2">
                  <a:lumMod val="75000"/>
                </a:schemeClr>
              </a:solidFill>
              <a:cs typeface="PT Bold Dusky" pitchFamily="2" charset="-78"/>
            </a:endParaRPr>
          </a:p>
        </p:txBody>
      </p:sp>
      <p:sp>
        <p:nvSpPr>
          <p:cNvPr id="6" name="مربع نص 5"/>
          <p:cNvSpPr txBox="1"/>
          <p:nvPr/>
        </p:nvSpPr>
        <p:spPr>
          <a:xfrm>
            <a:off x="1371600" y="2209800"/>
            <a:ext cx="6172200" cy="3785652"/>
          </a:xfrm>
          <a:prstGeom prst="rect">
            <a:avLst/>
          </a:prstGeom>
          <a:noFill/>
        </p:spPr>
        <p:txBody>
          <a:bodyPr wrap="square" rtlCol="0">
            <a:spAutoFit/>
          </a:bodyPr>
          <a:lstStyle/>
          <a:p>
            <a:pPr algn="r"/>
            <a:r>
              <a:rPr lang="ar-SA" sz="2400" b="1" dirty="0" smtClean="0"/>
              <a:t>يؤكّد </a:t>
            </a:r>
            <a:r>
              <a:rPr lang="ar-SA" sz="2400" b="1" dirty="0" err="1" smtClean="0"/>
              <a:t>الشّاعرعلى</a:t>
            </a:r>
            <a:r>
              <a:rPr lang="ar-SA" sz="2400" b="1" dirty="0" smtClean="0"/>
              <a:t> أنّه </a:t>
            </a:r>
            <a:r>
              <a:rPr lang="ar-SA" sz="2400" b="1" dirty="0" smtClean="0"/>
              <a:t>سيأتي وقت يدرك فيه  </a:t>
            </a:r>
            <a:r>
              <a:rPr lang="ar-SA" sz="2400" b="1" dirty="0" smtClean="0"/>
              <a:t>كلّ من جالسهم بأنّه خير من سعت </a:t>
            </a:r>
            <a:r>
              <a:rPr lang="ar-SA" sz="2400" b="1" dirty="0" err="1" smtClean="0"/>
              <a:t>به</a:t>
            </a:r>
            <a:r>
              <a:rPr lang="ar-SA" sz="2400" b="1" dirty="0" smtClean="0"/>
              <a:t> قدم</a:t>
            </a:r>
            <a:r>
              <a:rPr lang="ar-SA" sz="2400" b="1" dirty="0" smtClean="0"/>
              <a:t>، وفي </a:t>
            </a:r>
            <a:r>
              <a:rPr lang="ar-SA" sz="2400" b="1" dirty="0" smtClean="0"/>
              <a:t>جفائهم له </a:t>
            </a:r>
            <a:r>
              <a:rPr lang="ar-SA" sz="2400" b="1" dirty="0" smtClean="0"/>
              <a:t>خسارة عظيمة، </a:t>
            </a:r>
          </a:p>
          <a:p>
            <a:pPr algn="r"/>
            <a:r>
              <a:rPr lang="ar-SA" sz="2400" b="1" dirty="0" smtClean="0"/>
              <a:t> ثمّ يتابع </a:t>
            </a:r>
            <a:r>
              <a:rPr lang="ar-SA" sz="2400" b="1" dirty="0" smtClean="0"/>
              <a:t>مفتخرًا بسمّو مكانته نافيا عن نفسه سمة العيب والنّقصان  التي اتّهم </a:t>
            </a:r>
            <a:r>
              <a:rPr lang="ar-SA" sz="2400" b="1" dirty="0" err="1" smtClean="0"/>
              <a:t>بهما</a:t>
            </a:r>
            <a:r>
              <a:rPr lang="ar-SA" sz="2400" b="1" dirty="0" smtClean="0"/>
              <a:t>،وفي </a:t>
            </a:r>
            <a:r>
              <a:rPr lang="ar-SA" sz="2400" b="1" dirty="0" smtClean="0"/>
              <a:t>ذلك دلالة على ترفّعه عن الآثام ،فمكانته ترتقي لنجم </a:t>
            </a:r>
            <a:r>
              <a:rPr lang="ar-SA" sz="2400" b="1" dirty="0" err="1" smtClean="0"/>
              <a:t>الثريّا</a:t>
            </a:r>
            <a:r>
              <a:rPr lang="ar-SA" sz="2400" b="1" dirty="0" smtClean="0"/>
              <a:t> وهو في الواقع يردّ على من جعل من شيبه عيبا ومن هرمه نقصا...فذلك لا يؤثّر على شرفه .</a:t>
            </a:r>
          </a:p>
          <a:p>
            <a:pPr algn="r"/>
            <a:endParaRPr lang="ar-SA" sz="2400" b="1" dirty="0" smtClean="0"/>
          </a:p>
          <a:p>
            <a:pPr algn="r"/>
            <a:r>
              <a:rPr lang="ar-SA" sz="2400" b="1" dirty="0" smtClean="0"/>
              <a:t>ولكن </a:t>
            </a:r>
            <a:r>
              <a:rPr lang="ar-SA" sz="2400" b="1" dirty="0" smtClean="0"/>
              <a:t>إن كان قول الوشاة مما يرضي سيف الدّولة فلا </a:t>
            </a:r>
            <a:r>
              <a:rPr lang="ar-SA" sz="2400" b="1" dirty="0" smtClean="0"/>
              <a:t>بأس؛ </a:t>
            </a:r>
            <a:r>
              <a:rPr lang="ar-SA" sz="2400" b="1" dirty="0" smtClean="0"/>
              <a:t>لأنّ رضا سيف الدّولة </a:t>
            </a:r>
            <a:r>
              <a:rPr lang="ar-SA" sz="2400" b="1" dirty="0" smtClean="0"/>
              <a:t>سيبرئ </a:t>
            </a:r>
            <a:r>
              <a:rPr lang="ar-SA" sz="2400" b="1" dirty="0" smtClean="0"/>
              <a:t>جراحات الشّاعر</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الصّور الفنيّة في الأبيات السّابقة:</a:t>
            </a:r>
            <a:endParaRPr lang="en-US" dirty="0"/>
          </a:p>
        </p:txBody>
      </p:sp>
      <p:sp>
        <p:nvSpPr>
          <p:cNvPr id="3" name="عنصر نائب للمحتوى 2"/>
          <p:cNvSpPr>
            <a:spLocks noGrp="1"/>
          </p:cNvSpPr>
          <p:nvPr>
            <p:ph idx="1"/>
          </p:nvPr>
        </p:nvSpPr>
        <p:spPr/>
        <p:txBody>
          <a:bodyPr/>
          <a:lstStyle/>
          <a:p>
            <a:pPr algn="r"/>
            <a:r>
              <a:rPr lang="ar-SA" dirty="0" smtClean="0">
                <a:solidFill>
                  <a:srgbClr val="FF0000"/>
                </a:solidFill>
              </a:rPr>
              <a:t>أنا </a:t>
            </a:r>
            <a:r>
              <a:rPr lang="ar-SA" dirty="0" err="1" smtClean="0">
                <a:solidFill>
                  <a:srgbClr val="FF0000"/>
                </a:solidFill>
              </a:rPr>
              <a:t>الثّريّا</a:t>
            </a:r>
            <a:r>
              <a:rPr lang="ar-SA" dirty="0" smtClean="0">
                <a:solidFill>
                  <a:srgbClr val="FF0000"/>
                </a:solidFill>
              </a:rPr>
              <a:t> </a:t>
            </a:r>
            <a:r>
              <a:rPr lang="ar-SA" dirty="0" err="1" smtClean="0">
                <a:solidFill>
                  <a:srgbClr val="FF0000"/>
                </a:solidFill>
              </a:rPr>
              <a:t>وذانِ</a:t>
            </a:r>
            <a:r>
              <a:rPr lang="ar-SA" dirty="0" smtClean="0">
                <a:solidFill>
                  <a:srgbClr val="FF0000"/>
                </a:solidFill>
              </a:rPr>
              <a:t> الشّيبُ والهرمُ</a:t>
            </a:r>
            <a:r>
              <a:rPr lang="ar-SA" dirty="0" smtClean="0"/>
              <a:t>: </a:t>
            </a:r>
            <a:r>
              <a:rPr lang="ar-SA" dirty="0" smtClean="0"/>
              <a:t>شبّه نفسه بنجم </a:t>
            </a:r>
            <a:r>
              <a:rPr lang="ar-SA" dirty="0" err="1" smtClean="0"/>
              <a:t>الثّريّا</a:t>
            </a:r>
            <a:r>
              <a:rPr lang="ar-SA" dirty="0" smtClean="0"/>
              <a:t> لرفعة مكانته وشرفه، وشبّه العيب والنّقصان بالشّيب والهرم لما فيها من إثم ودناءة.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رنا6.jpg"/>
          <p:cNvPicPr>
            <a:picLocks noGrp="1" noChangeAspect="1"/>
          </p:cNvPicPr>
          <p:nvPr>
            <p:ph idx="1"/>
          </p:nvPr>
        </p:nvPicPr>
        <p:blipFill>
          <a:blip r:embed="rId2">
            <a:duotone>
              <a:schemeClr val="bg2">
                <a:shade val="45000"/>
                <a:satMod val="135000"/>
              </a:schemeClr>
              <a:prstClr val="white"/>
            </a:duotone>
          </a:blip>
          <a:stretch>
            <a:fillRect/>
          </a:stretch>
        </p:blipFill>
        <p:spPr>
          <a:xfrm>
            <a:off x="0" y="0"/>
            <a:ext cx="9144000" cy="6858000"/>
          </a:xfrm>
          <a:effectLst>
            <a:outerShdw blurRad="50800" dist="50800" dir="5400000" algn="ctr" rotWithShape="0">
              <a:srgbClr val="000000">
                <a:alpha val="43000"/>
              </a:srgbClr>
            </a:outerShdw>
          </a:effectLst>
        </p:spPr>
      </p:pic>
      <p:sp>
        <p:nvSpPr>
          <p:cNvPr id="5" name="مربع نص 4"/>
          <p:cNvSpPr txBox="1"/>
          <p:nvPr/>
        </p:nvSpPr>
        <p:spPr>
          <a:xfrm>
            <a:off x="1524000" y="457200"/>
            <a:ext cx="5867400" cy="1077218"/>
          </a:xfrm>
          <a:prstGeom prst="rect">
            <a:avLst/>
          </a:prstGeom>
          <a:noFill/>
        </p:spPr>
        <p:txBody>
          <a:bodyPr wrap="square" rtlCol="0">
            <a:spAutoFit/>
          </a:bodyPr>
          <a:lstStyle/>
          <a:p>
            <a:r>
              <a:rPr lang="ar-SA" sz="3200" dirty="0" smtClean="0"/>
              <a:t>إ</a:t>
            </a:r>
            <a:r>
              <a:rPr lang="ar-SA" sz="3200" b="1" dirty="0" smtClean="0">
                <a:cs typeface="AF_Quseem" pitchFamily="2" charset="-78"/>
              </a:rPr>
              <a:t>ذا نظرت </a:t>
            </a:r>
            <a:r>
              <a:rPr lang="ar-SA" sz="3200" b="1" dirty="0" err="1" smtClean="0">
                <a:cs typeface="AF_Quseem" pitchFamily="2" charset="-78"/>
              </a:rPr>
              <a:t>نيوب</a:t>
            </a:r>
            <a:r>
              <a:rPr lang="ar-SA" sz="3200" b="1" dirty="0" smtClean="0">
                <a:cs typeface="AF_Quseem" pitchFamily="2" charset="-78"/>
              </a:rPr>
              <a:t> </a:t>
            </a:r>
            <a:r>
              <a:rPr lang="ar-SA" sz="3200" b="1" dirty="0" smtClean="0">
                <a:cs typeface="AF_Quseem" pitchFamily="2" charset="-78"/>
              </a:rPr>
              <a:t>َاللّيثِ </a:t>
            </a:r>
            <a:r>
              <a:rPr lang="ar-SA" sz="3200" b="1" dirty="0" smtClean="0">
                <a:cs typeface="AF_Quseem" pitchFamily="2" charset="-78"/>
              </a:rPr>
              <a:t>بارزةً        فلا تظنّن </a:t>
            </a:r>
            <a:r>
              <a:rPr lang="ar-SA" sz="3200" b="1" dirty="0" smtClean="0">
                <a:cs typeface="AF_Quseem" pitchFamily="2" charset="-78"/>
              </a:rPr>
              <a:t>أنّ اللّيثَ يبتسمُ</a:t>
            </a:r>
            <a:endParaRPr lang="ar-SA" sz="3200" b="1" dirty="0" smtClean="0">
              <a:cs typeface="AF_Quseem" pitchFamily="2" charset="-78"/>
            </a:endParaRPr>
          </a:p>
          <a:p>
            <a:r>
              <a:rPr lang="ar-SA" sz="3200" b="1" dirty="0" smtClean="0">
                <a:cs typeface="AF_Quseem" pitchFamily="2" charset="-78"/>
              </a:rPr>
              <a:t>شرّ البلاد بلادٌ لا صديق </a:t>
            </a:r>
            <a:r>
              <a:rPr lang="ar-SA" sz="3200" b="1" dirty="0" err="1" smtClean="0">
                <a:cs typeface="AF_Quseem" pitchFamily="2" charset="-78"/>
              </a:rPr>
              <a:t>بها</a:t>
            </a:r>
            <a:r>
              <a:rPr lang="ar-SA" sz="3200" b="1" dirty="0" smtClean="0">
                <a:cs typeface="AF_Quseem" pitchFamily="2" charset="-78"/>
              </a:rPr>
              <a:t>   وشرّ ما يكسب الإنسان ما يصم</a:t>
            </a:r>
            <a:endParaRPr lang="en-US" sz="3200" b="1" dirty="0">
              <a:cs typeface="AF_Quseem" pitchFamily="2" charset="-78"/>
            </a:endParaRPr>
          </a:p>
        </p:txBody>
      </p:sp>
      <p:sp>
        <p:nvSpPr>
          <p:cNvPr id="6" name="مربع نص 5"/>
          <p:cNvSpPr txBox="1"/>
          <p:nvPr/>
        </p:nvSpPr>
        <p:spPr>
          <a:xfrm>
            <a:off x="1524000" y="2286000"/>
            <a:ext cx="6477000" cy="4524315"/>
          </a:xfrm>
          <a:prstGeom prst="rect">
            <a:avLst/>
          </a:prstGeom>
          <a:noFill/>
        </p:spPr>
        <p:txBody>
          <a:bodyPr wrap="square" rtlCol="0">
            <a:spAutoFit/>
          </a:bodyPr>
          <a:lstStyle/>
          <a:p>
            <a:pPr algn="r"/>
            <a:r>
              <a:rPr lang="ar-SA" sz="3200" dirty="0" smtClean="0"/>
              <a:t>صوّر حاله التي يظهر فيها أمام النّاس باعتبارها طبيعيّة ومليئة بالسّعادة والحقيقة عكس ذلك فهو يعاني ويتألّم، بحال الأسد الذي يكشف عن أنيابه موحيا أنّه يضحك</a:t>
            </a:r>
          </a:p>
          <a:p>
            <a:pPr algn="r"/>
            <a:endParaRPr lang="ar-SA" sz="3200" dirty="0" smtClean="0"/>
          </a:p>
          <a:p>
            <a:pPr algn="r"/>
            <a:r>
              <a:rPr lang="ar-SA" sz="3200" dirty="0" smtClean="0"/>
              <a:t>وفي البيت الأخير يرى أنّ شرّ البلاد هي تلك التي خلت من الصّديق وفي ذلك تلميح لسيف الدّولة علّه يؤثّر </a:t>
            </a:r>
            <a:r>
              <a:rPr lang="ar-SA" sz="3200" dirty="0" smtClean="0"/>
              <a:t>فيه، </a:t>
            </a:r>
            <a:r>
              <a:rPr lang="ar-SA" sz="3200" dirty="0" err="1" smtClean="0"/>
              <a:t>ويستميل</a:t>
            </a:r>
            <a:r>
              <a:rPr lang="ar-SA" sz="3200" dirty="0" smtClean="0"/>
              <a:t> </a:t>
            </a:r>
            <a:r>
              <a:rPr lang="ar-SA" sz="3200" dirty="0" smtClean="0"/>
              <a:t>قلبه؛  </a:t>
            </a:r>
            <a:r>
              <a:rPr lang="ar-SA" sz="3200" dirty="0" smtClean="0"/>
              <a:t>ليعيد </a:t>
            </a:r>
            <a:r>
              <a:rPr lang="ar-SA" sz="3200" dirty="0" smtClean="0"/>
              <a:t>العلاقة بينهما </a:t>
            </a:r>
            <a:r>
              <a:rPr lang="ar-SA" sz="3200" dirty="0" smtClean="0"/>
              <a:t>إلى سالف عهدها</a:t>
            </a:r>
            <a:r>
              <a:rPr lang="ar-SA" sz="3200" dirty="0" smtClean="0"/>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2000"/>
                                        <p:tgtEl>
                                          <p:spTgt spid="5">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trips(downLeft)">
                                      <p:cBhvr>
                                        <p:cTn id="10" dur="2000"/>
                                        <p:tgtEl>
                                          <p:spTgt spid="5">
                                            <p:txEl>
                                              <p:pRg st="1" end="1"/>
                                            </p:txEl>
                                          </p:spTgt>
                                        </p:tgtEl>
                                      </p:cBhvr>
                                    </p:animEffect>
                                  </p:childTnLst>
                                </p:cTn>
                              </p:par>
                            </p:childTnLst>
                          </p:cTn>
                        </p:par>
                        <p:par>
                          <p:cTn id="11" fill="hold">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رنا10.jpg"/>
          <p:cNvPicPr>
            <a:picLocks noGrp="1" noChangeAspect="1"/>
          </p:cNvPicPr>
          <p:nvPr>
            <p:ph idx="1"/>
          </p:nvPr>
        </p:nvPicPr>
        <p:blipFill>
          <a:blip r:embed="rId2">
            <a:duotone>
              <a:schemeClr val="bg2">
                <a:shade val="45000"/>
                <a:satMod val="135000"/>
              </a:schemeClr>
              <a:prstClr val="white"/>
            </a:duotone>
          </a:blip>
          <a:stretch>
            <a:fillRect/>
          </a:stretch>
        </p:blipFill>
        <p:spPr>
          <a:xfrm>
            <a:off x="0" y="0"/>
            <a:ext cx="9144000" cy="6858000"/>
          </a:xfrm>
        </p:spPr>
      </p:pic>
      <p:sp>
        <p:nvSpPr>
          <p:cNvPr id="5" name="مربع نص 4"/>
          <p:cNvSpPr txBox="1"/>
          <p:nvPr/>
        </p:nvSpPr>
        <p:spPr>
          <a:xfrm>
            <a:off x="3505200" y="457200"/>
            <a:ext cx="5105400" cy="3323987"/>
          </a:xfrm>
          <a:prstGeom prst="rect">
            <a:avLst/>
          </a:prstGeom>
          <a:noFill/>
        </p:spPr>
        <p:txBody>
          <a:bodyPr wrap="square" rtlCol="0">
            <a:spAutoFit/>
          </a:bodyPr>
          <a:lstStyle/>
          <a:p>
            <a:pPr algn="r"/>
            <a:r>
              <a:rPr lang="ar-SA" b="1" dirty="0" smtClean="0">
                <a:solidFill>
                  <a:schemeClr val="accent2">
                    <a:lumMod val="75000"/>
                  </a:schemeClr>
                </a:solidFill>
                <a:cs typeface="PT Bold Dusky" pitchFamily="2" charset="-78"/>
              </a:rPr>
              <a:t>الأفـكـار :</a:t>
            </a:r>
            <a:endParaRPr lang="ar-SA" sz="2400" b="1" dirty="0" smtClean="0">
              <a:solidFill>
                <a:schemeClr val="accent2">
                  <a:lumMod val="75000"/>
                </a:schemeClr>
              </a:solidFill>
              <a:cs typeface="PT Bold Dusky" pitchFamily="2" charset="-78"/>
            </a:endParaRPr>
          </a:p>
          <a:p>
            <a:pPr algn="r"/>
            <a:r>
              <a:rPr lang="ar-SA" sz="2400" dirty="0"/>
              <a:t> </a:t>
            </a:r>
            <a:endParaRPr lang="ar-SA" sz="2400" dirty="0" smtClean="0"/>
          </a:p>
          <a:p>
            <a:pPr algn="r"/>
            <a:r>
              <a:rPr lang="ar-SA" sz="2400" b="1" dirty="0" smtClean="0">
                <a:solidFill>
                  <a:schemeClr val="accent1">
                    <a:lumMod val="75000"/>
                  </a:schemeClr>
                </a:solidFill>
              </a:rPr>
              <a:t>الفكرة الرّئيسة:</a:t>
            </a:r>
          </a:p>
          <a:p>
            <a:pPr algn="r"/>
            <a:r>
              <a:rPr lang="ar-SA" sz="2400" dirty="0" err="1" smtClean="0"/>
              <a:t>معتابة</a:t>
            </a:r>
            <a:r>
              <a:rPr lang="ar-SA" sz="2400" dirty="0" smtClean="0"/>
              <a:t> </a:t>
            </a:r>
            <a:r>
              <a:rPr lang="ar-SA" sz="2400" dirty="0" smtClean="0"/>
              <a:t>الشّاعر لسيف الدّولة </a:t>
            </a:r>
            <a:r>
              <a:rPr lang="ar-SA" sz="2400" dirty="0" smtClean="0"/>
              <a:t>،وفخره </a:t>
            </a:r>
            <a:r>
              <a:rPr lang="ar-SA" sz="2400" dirty="0" smtClean="0"/>
              <a:t>بنفسه</a:t>
            </a:r>
          </a:p>
          <a:p>
            <a:pPr algn="r"/>
            <a:endParaRPr lang="ar-SA" sz="2400" b="1" dirty="0" smtClean="0">
              <a:solidFill>
                <a:schemeClr val="accent1">
                  <a:lumMod val="75000"/>
                </a:schemeClr>
              </a:solidFill>
            </a:endParaRPr>
          </a:p>
          <a:p>
            <a:pPr algn="r"/>
            <a:r>
              <a:rPr lang="ar-SA" sz="2400" b="1" dirty="0" smtClean="0">
                <a:solidFill>
                  <a:schemeClr val="accent1">
                    <a:lumMod val="75000"/>
                  </a:schemeClr>
                </a:solidFill>
              </a:rPr>
              <a:t>الأفكار الجزئيّة:</a:t>
            </a:r>
          </a:p>
          <a:p>
            <a:pPr algn="r"/>
            <a:r>
              <a:rPr lang="ar-SA" sz="2400" dirty="0" smtClean="0"/>
              <a:t>حبّ الشّاعر المكنون لسيف الدّولة</a:t>
            </a:r>
          </a:p>
          <a:p>
            <a:pPr algn="r"/>
            <a:r>
              <a:rPr lang="ar-SA" sz="2400" dirty="0" smtClean="0"/>
              <a:t>ـ عتاب الشّاعر لسيف الدولة بلغة تسودها المحبّة</a:t>
            </a:r>
          </a:p>
          <a:p>
            <a:pPr algn="r"/>
            <a:r>
              <a:rPr lang="ar-SA" sz="2400" dirty="0" smtClean="0"/>
              <a:t>ـ فخر الشّاعر واعتزازه بنفسه وبشعره</a:t>
            </a:r>
            <a:endParaRPr lang="en-US" sz="2400" dirty="0"/>
          </a:p>
        </p:txBody>
      </p:sp>
      <p:sp>
        <p:nvSpPr>
          <p:cNvPr id="6" name="مربع نص 5"/>
          <p:cNvSpPr txBox="1"/>
          <p:nvPr/>
        </p:nvSpPr>
        <p:spPr>
          <a:xfrm>
            <a:off x="3581400" y="4419600"/>
            <a:ext cx="4876800" cy="1938992"/>
          </a:xfrm>
          <a:prstGeom prst="rect">
            <a:avLst/>
          </a:prstGeom>
          <a:noFill/>
        </p:spPr>
        <p:txBody>
          <a:bodyPr wrap="square" rtlCol="0">
            <a:spAutoFit/>
          </a:bodyPr>
          <a:lstStyle/>
          <a:p>
            <a:pPr algn="r"/>
            <a:r>
              <a:rPr lang="ar-SA" sz="2400" b="1" dirty="0" smtClean="0">
                <a:solidFill>
                  <a:schemeClr val="accent2">
                    <a:lumMod val="75000"/>
                  </a:schemeClr>
                </a:solidFill>
                <a:cs typeface="PT Bold Dusky" pitchFamily="2" charset="-78"/>
              </a:rPr>
              <a:t>القيم والاتّجاهات:</a:t>
            </a:r>
          </a:p>
          <a:p>
            <a:pPr algn="r"/>
            <a:r>
              <a:rPr lang="ar-SA" sz="2400" dirty="0" smtClean="0"/>
              <a:t>ـ العفو عن النّاس والعدل في معاملتهم</a:t>
            </a:r>
          </a:p>
          <a:p>
            <a:pPr algn="r"/>
            <a:r>
              <a:rPr lang="ar-SA" sz="2400" dirty="0" smtClean="0"/>
              <a:t>ـ معاتبة الأصدقاء لصفاء النّفوس</a:t>
            </a:r>
          </a:p>
          <a:p>
            <a:pPr algn="r"/>
            <a:r>
              <a:rPr lang="ar-SA" sz="2400" dirty="0" smtClean="0"/>
              <a:t>ـ الشّجاعة </a:t>
            </a:r>
            <a:r>
              <a:rPr lang="ar-SA" sz="2400" dirty="0" smtClean="0"/>
              <a:t>والفروسيّة</a:t>
            </a:r>
          </a:p>
          <a:p>
            <a:pPr algn="r"/>
            <a:r>
              <a:rPr lang="ar-SA" sz="2400" dirty="0" smtClean="0"/>
              <a:t>ـ </a:t>
            </a:r>
            <a:r>
              <a:rPr lang="ar-SA" sz="2400" dirty="0" smtClean="0"/>
              <a:t>التّرفّع عن العيوب </a:t>
            </a:r>
            <a:r>
              <a:rPr lang="ar-SA" sz="2400" dirty="0" smtClean="0"/>
              <a:t>والنقصان.</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img10.jpg"/>
          <p:cNvPicPr>
            <a:picLocks noGrp="1" noChangeAspect="1"/>
          </p:cNvPicPr>
          <p:nvPr>
            <p:ph idx="1"/>
          </p:nvPr>
        </p:nvPicPr>
        <p:blipFill>
          <a:blip r:embed="rId2">
            <a:duotone>
              <a:schemeClr val="bg2">
                <a:shade val="45000"/>
                <a:satMod val="135000"/>
              </a:schemeClr>
              <a:prstClr val="white"/>
            </a:duotone>
          </a:blip>
          <a:stretch>
            <a:fillRect/>
          </a:stretch>
        </p:blipFill>
        <p:spPr>
          <a:xfrm>
            <a:off x="1" y="0"/>
            <a:ext cx="9144000" cy="6858000"/>
          </a:xfrm>
        </p:spPr>
      </p:pic>
      <p:sp>
        <p:nvSpPr>
          <p:cNvPr id="5" name="مربع نص 4"/>
          <p:cNvSpPr txBox="1"/>
          <p:nvPr/>
        </p:nvSpPr>
        <p:spPr>
          <a:xfrm>
            <a:off x="1981200" y="304800"/>
            <a:ext cx="5334000" cy="523220"/>
          </a:xfrm>
          <a:prstGeom prst="rect">
            <a:avLst/>
          </a:prstGeom>
          <a:noFill/>
        </p:spPr>
        <p:txBody>
          <a:bodyPr wrap="square" rtlCol="0">
            <a:spAutoFit/>
          </a:bodyPr>
          <a:lstStyle/>
          <a:p>
            <a:pPr algn="r"/>
            <a:r>
              <a:rPr lang="ar-SA" sz="2800" dirty="0" smtClean="0">
                <a:solidFill>
                  <a:srgbClr val="C00000"/>
                </a:solidFill>
                <a:cs typeface="PT Bold Heading" pitchFamily="2" charset="-78"/>
              </a:rPr>
              <a:t>الأساليب اللّغويّة:</a:t>
            </a:r>
            <a:endParaRPr lang="en-US" sz="2800" dirty="0">
              <a:solidFill>
                <a:srgbClr val="C00000"/>
              </a:solidFill>
              <a:cs typeface="PT Bold Heading" pitchFamily="2" charset="-78"/>
            </a:endParaRPr>
          </a:p>
        </p:txBody>
      </p:sp>
      <p:sp>
        <p:nvSpPr>
          <p:cNvPr id="6" name="مربع نص 5"/>
          <p:cNvSpPr txBox="1"/>
          <p:nvPr/>
        </p:nvSpPr>
        <p:spPr>
          <a:xfrm>
            <a:off x="3886200" y="1225689"/>
            <a:ext cx="4800600" cy="6093976"/>
          </a:xfrm>
          <a:prstGeom prst="rect">
            <a:avLst/>
          </a:prstGeom>
          <a:noFill/>
        </p:spPr>
        <p:txBody>
          <a:bodyPr wrap="square" rtlCol="0">
            <a:spAutoFit/>
          </a:bodyPr>
          <a:lstStyle/>
          <a:p>
            <a:pPr algn="r"/>
            <a:r>
              <a:rPr lang="ar-SA" sz="2400" b="1" dirty="0" smtClean="0">
                <a:solidFill>
                  <a:schemeClr val="accent5">
                    <a:lumMod val="50000"/>
                  </a:schemeClr>
                </a:solidFill>
              </a:rPr>
              <a:t>الاستفهام</a:t>
            </a:r>
            <a:r>
              <a:rPr lang="ar-SA" sz="2000" b="1" dirty="0" smtClean="0">
                <a:solidFill>
                  <a:schemeClr val="accent5">
                    <a:lumMod val="50000"/>
                  </a:schemeClr>
                </a:solidFill>
              </a:rPr>
              <a:t>:</a:t>
            </a:r>
          </a:p>
          <a:p>
            <a:pPr algn="r"/>
            <a:r>
              <a:rPr lang="ar-SA" b="1" dirty="0" smtClean="0"/>
              <a:t>ـ مالي أكتّم حبّا قد برى جسدي؟.</a:t>
            </a:r>
          </a:p>
          <a:p>
            <a:pPr algn="r"/>
            <a:r>
              <a:rPr lang="ar-SA" b="1" dirty="0" smtClean="0"/>
              <a:t>ـ وما انتفاع أخي الدّنيا بناظره؟</a:t>
            </a:r>
          </a:p>
          <a:p>
            <a:pPr algn="r"/>
            <a:endParaRPr lang="ar-SA" b="1" dirty="0" smtClean="0"/>
          </a:p>
          <a:p>
            <a:pPr algn="r"/>
            <a:r>
              <a:rPr lang="ar-SA" sz="2400" b="1" dirty="0" smtClean="0">
                <a:solidFill>
                  <a:schemeClr val="accent5">
                    <a:lumMod val="50000"/>
                  </a:schemeClr>
                </a:solidFill>
              </a:rPr>
              <a:t>التّعجّب:</a:t>
            </a:r>
          </a:p>
          <a:p>
            <a:pPr algn="r"/>
            <a:r>
              <a:rPr lang="ar-SA" b="1" dirty="0" smtClean="0"/>
              <a:t>ما أبعد العيب والنّقصان عن شرفي.</a:t>
            </a:r>
          </a:p>
          <a:p>
            <a:pPr algn="r"/>
            <a:endParaRPr lang="ar-SA" b="1" dirty="0" smtClean="0"/>
          </a:p>
          <a:p>
            <a:pPr algn="r"/>
            <a:r>
              <a:rPr lang="ar-SA" sz="2400" b="1" dirty="0" smtClean="0">
                <a:solidFill>
                  <a:schemeClr val="accent5">
                    <a:lumMod val="50000"/>
                  </a:schemeClr>
                </a:solidFill>
              </a:rPr>
              <a:t>النّفي:</a:t>
            </a:r>
          </a:p>
          <a:p>
            <a:pPr algn="r"/>
            <a:r>
              <a:rPr lang="ar-SA" b="1" dirty="0" smtClean="0"/>
              <a:t>شرّ البلاد مكان لا صديق </a:t>
            </a:r>
            <a:r>
              <a:rPr lang="ar-SA" b="1" dirty="0" err="1" smtClean="0"/>
              <a:t>به</a:t>
            </a:r>
            <a:endParaRPr lang="ar-SA" b="1" dirty="0" smtClean="0"/>
          </a:p>
          <a:p>
            <a:pPr algn="r"/>
            <a:endParaRPr lang="ar-SA" b="1" dirty="0" smtClean="0"/>
          </a:p>
          <a:p>
            <a:pPr algn="r"/>
            <a:r>
              <a:rPr lang="ar-SA" sz="2400" b="1" dirty="0" smtClean="0">
                <a:solidFill>
                  <a:schemeClr val="accent5">
                    <a:lumMod val="50000"/>
                  </a:schemeClr>
                </a:solidFill>
              </a:rPr>
              <a:t>النّداء:</a:t>
            </a:r>
          </a:p>
          <a:p>
            <a:pPr algn="r"/>
            <a:r>
              <a:rPr lang="ar-SA" b="1" dirty="0" smtClean="0"/>
              <a:t>ـ يا أعدل النّاس إلّا في معاملتي.</a:t>
            </a:r>
          </a:p>
          <a:p>
            <a:pPr algn="r"/>
            <a:r>
              <a:rPr lang="ar-SA" b="1" dirty="0" smtClean="0"/>
              <a:t>ـ </a:t>
            </a:r>
            <a:r>
              <a:rPr lang="ar-SA" b="1" dirty="0" err="1" smtClean="0"/>
              <a:t>واحرّ</a:t>
            </a:r>
            <a:r>
              <a:rPr lang="ar-SA" b="1" dirty="0" smtClean="0"/>
              <a:t> قلباه ممّن قلبه شبم.</a:t>
            </a:r>
          </a:p>
          <a:p>
            <a:pPr algn="r"/>
            <a:r>
              <a:rPr lang="ar-SA" b="1" dirty="0" smtClean="0"/>
              <a:t>ـ يا من يعزّ علينا أن نفارقهم.</a:t>
            </a:r>
          </a:p>
          <a:p>
            <a:pPr algn="r"/>
            <a:endParaRPr lang="ar-SA" b="1" dirty="0" smtClean="0"/>
          </a:p>
          <a:p>
            <a:pPr algn="r"/>
            <a:r>
              <a:rPr lang="ar-SA" sz="2400" b="1" dirty="0" smtClean="0">
                <a:solidFill>
                  <a:schemeClr val="accent5">
                    <a:lumMod val="50000"/>
                  </a:schemeClr>
                </a:solidFill>
              </a:rPr>
              <a:t>الشّرط:</a:t>
            </a:r>
          </a:p>
          <a:p>
            <a:pPr algn="r"/>
            <a:r>
              <a:rPr lang="ar-SA" b="1" dirty="0" smtClean="0"/>
              <a:t>ـ إن كان سرّكم ما قال حاسدنا فما لجرح إذا أرضاكم ألم.</a:t>
            </a:r>
          </a:p>
          <a:p>
            <a:pPr algn="r"/>
            <a:r>
              <a:rPr lang="ar-SA" b="1" dirty="0" smtClean="0"/>
              <a:t>ـ إذا رأيت </a:t>
            </a:r>
            <a:r>
              <a:rPr lang="ar-SA" b="1" dirty="0" err="1" smtClean="0"/>
              <a:t>نيوب</a:t>
            </a:r>
            <a:r>
              <a:rPr lang="ar-SA" b="1" dirty="0" smtClean="0"/>
              <a:t> اللّيث بارزة.</a:t>
            </a:r>
          </a:p>
          <a:p>
            <a:endParaRPr lang="ar-SA"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5"/>
                                        </p:tgtEl>
                                        <p:attrNameLst>
                                          <p:attrName>r</p:attrName>
                                        </p:attrNameLst>
                                      </p:cBhvr>
                                    </p:animRot>
                                  </p:childTnLst>
                                </p:cTn>
                              </p:par>
                            </p:childTnLst>
                          </p:cTn>
                        </p:par>
                        <p:par>
                          <p:cTn id="11" fill="hold">
                            <p:stCondLst>
                              <p:cond delay="4000"/>
                            </p:stCondLst>
                            <p:childTnLst>
                              <p:par>
                                <p:cTn id="12" presetID="2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descr="صورة11.jpg"/>
          <p:cNvPicPr>
            <a:picLocks noGrp="1" noChangeAspect="1"/>
          </p:cNvPicPr>
          <p:nvPr>
            <p:ph idx="1"/>
          </p:nvPr>
        </p:nvPicPr>
        <p:blipFill>
          <a:blip r:embed="rId2">
            <a:duotone>
              <a:schemeClr val="accent3">
                <a:shade val="45000"/>
                <a:satMod val="135000"/>
              </a:schemeClr>
              <a:prstClr val="white"/>
            </a:duotone>
          </a:blip>
          <a:stretch>
            <a:fillRect/>
          </a:stretch>
        </p:blipFill>
        <p:spPr>
          <a:xfrm>
            <a:off x="0" y="0"/>
            <a:ext cx="9144000" cy="6858000"/>
          </a:xfrm>
        </p:spPr>
      </p:pic>
      <p:sp>
        <p:nvSpPr>
          <p:cNvPr id="5" name="مربع نص 4"/>
          <p:cNvSpPr txBox="1"/>
          <p:nvPr/>
        </p:nvSpPr>
        <p:spPr>
          <a:xfrm>
            <a:off x="2667000" y="838200"/>
            <a:ext cx="5943600" cy="5262979"/>
          </a:xfrm>
          <a:prstGeom prst="rect">
            <a:avLst/>
          </a:prstGeom>
          <a:noFill/>
        </p:spPr>
        <p:txBody>
          <a:bodyPr wrap="square" rtlCol="0">
            <a:spAutoFit/>
          </a:bodyPr>
          <a:lstStyle/>
          <a:p>
            <a:pPr algn="r"/>
            <a:r>
              <a:rPr lang="ar-SA" sz="2400" b="1" dirty="0" smtClean="0"/>
              <a:t>أبو </a:t>
            </a:r>
            <a:r>
              <a:rPr lang="ar-SA" sz="2400" b="1" dirty="0"/>
              <a:t>الطيّب المتنبي</a:t>
            </a:r>
            <a:r>
              <a:rPr lang="ar-SA" sz="2400" dirty="0"/>
              <a:t> (</a:t>
            </a:r>
            <a:r>
              <a:rPr lang="ar-SA" sz="2400" dirty="0">
                <a:hlinkClick r:id="rId3" tooltip="303هـ"/>
              </a:rPr>
              <a:t>303هـ</a:t>
            </a:r>
            <a:r>
              <a:rPr lang="ar-SA" sz="2400" dirty="0"/>
              <a:t> - </a:t>
            </a:r>
            <a:r>
              <a:rPr lang="ar-SA" sz="2400" dirty="0">
                <a:hlinkClick r:id="rId4" tooltip="354هـ"/>
              </a:rPr>
              <a:t>354هـ</a:t>
            </a:r>
            <a:r>
              <a:rPr lang="ar-SA" sz="2400" dirty="0"/>
              <a:t>) (</a:t>
            </a:r>
            <a:r>
              <a:rPr lang="ar-SA" sz="2400" dirty="0">
                <a:hlinkClick r:id="rId5" tooltip="915"/>
              </a:rPr>
              <a:t>915م</a:t>
            </a:r>
            <a:r>
              <a:rPr lang="ar-SA" sz="2400" dirty="0"/>
              <a:t> - </a:t>
            </a:r>
            <a:r>
              <a:rPr lang="ar-SA" sz="2400" dirty="0">
                <a:hlinkClick r:id="rId6" tooltip="965"/>
              </a:rPr>
              <a:t>965م</a:t>
            </a:r>
            <a:r>
              <a:rPr lang="ar-SA" sz="2400" dirty="0"/>
              <a:t>) هو أحمدُ بن الحسين بن الحسن بن عبد الصمد </a:t>
            </a:r>
            <a:r>
              <a:rPr lang="ar-SA" sz="2400" dirty="0" err="1"/>
              <a:t>الجعفي</a:t>
            </a:r>
            <a:r>
              <a:rPr lang="ar-SA" sz="2400" dirty="0"/>
              <a:t> أبو الطيب </a:t>
            </a:r>
            <a:r>
              <a:rPr lang="ar-SA" sz="2400" dirty="0">
                <a:hlinkClick r:id="rId7" tooltip="الكندي"/>
              </a:rPr>
              <a:t>الكندي</a:t>
            </a:r>
            <a:r>
              <a:rPr lang="ar-SA" sz="2400" dirty="0"/>
              <a:t> الكوفي </a:t>
            </a:r>
            <a:r>
              <a:rPr lang="ar-SA" sz="2400" dirty="0" smtClean="0"/>
              <a:t>،نسب </a:t>
            </a:r>
            <a:r>
              <a:rPr lang="ar-SA" sz="2400" dirty="0"/>
              <a:t>إلى </a:t>
            </a:r>
            <a:r>
              <a:rPr lang="ar-SA" sz="2400" dirty="0">
                <a:hlinkClick r:id="rId8" tooltip="قبيلة"/>
              </a:rPr>
              <a:t>قبيلة</a:t>
            </a:r>
            <a:r>
              <a:rPr lang="ar-SA" sz="2400" dirty="0"/>
              <a:t> </a:t>
            </a:r>
            <a:r>
              <a:rPr lang="ar-SA" sz="2400" dirty="0">
                <a:hlinkClick r:id="rId9" tooltip="كندة (قبيلة)"/>
              </a:rPr>
              <a:t>كندة</a:t>
            </a:r>
            <a:r>
              <a:rPr lang="ar-SA" sz="2400" dirty="0"/>
              <a:t> نتيجة لولادته بحي تلك القبيلة في </a:t>
            </a:r>
            <a:r>
              <a:rPr lang="ar-SA" sz="2400" dirty="0">
                <a:hlinkClick r:id="rId10" tooltip="الكوفة"/>
              </a:rPr>
              <a:t>الكوفة</a:t>
            </a:r>
            <a:r>
              <a:rPr lang="ar-SA" sz="2400" dirty="0"/>
              <a:t> لانتمائه لهم. عاش أفضل </a:t>
            </a:r>
            <a:r>
              <a:rPr lang="ar-SA" sz="2400" dirty="0" smtClean="0"/>
              <a:t>أيّام </a:t>
            </a:r>
            <a:r>
              <a:rPr lang="ar-SA" sz="2400" dirty="0"/>
              <a:t>حياته </a:t>
            </a:r>
            <a:r>
              <a:rPr lang="ar-SA" sz="2400" dirty="0" smtClean="0"/>
              <a:t>وأكثرها </a:t>
            </a:r>
            <a:r>
              <a:rPr lang="ar-SA" sz="2400" dirty="0"/>
              <a:t>عطاء في بلاط </a:t>
            </a:r>
            <a:r>
              <a:rPr lang="ar-SA" sz="2400" dirty="0">
                <a:hlinkClick r:id="rId11" tooltip="سيف الدولة الحمداني"/>
              </a:rPr>
              <a:t>سيف الدولة الحمداني</a:t>
            </a:r>
            <a:r>
              <a:rPr lang="ar-SA" sz="2400" dirty="0"/>
              <a:t> في </a:t>
            </a:r>
            <a:r>
              <a:rPr lang="ar-SA" sz="2400" dirty="0">
                <a:hlinkClick r:id="rId12" tooltip="حلب"/>
              </a:rPr>
              <a:t>حلب</a:t>
            </a:r>
            <a:r>
              <a:rPr lang="ar-SA" sz="2400" dirty="0"/>
              <a:t> وكان من أعظم </a:t>
            </a:r>
            <a:r>
              <a:rPr lang="ar-SA" sz="2400" dirty="0">
                <a:hlinkClick r:id="rId13" tooltip="قائمة شعراء العربية"/>
              </a:rPr>
              <a:t>شعراء</a:t>
            </a:r>
            <a:r>
              <a:rPr lang="ar-SA" sz="2400" dirty="0"/>
              <a:t> </a:t>
            </a:r>
            <a:r>
              <a:rPr lang="ar-SA" sz="2400" dirty="0">
                <a:hlinkClick r:id="rId14" tooltip="عرب"/>
              </a:rPr>
              <a:t>العرب</a:t>
            </a:r>
            <a:r>
              <a:rPr lang="ar-SA" sz="2400" dirty="0"/>
              <a:t>، وأكثرهم تمكناً </a:t>
            </a:r>
            <a:r>
              <a:rPr lang="ar-SA" sz="2400" dirty="0" smtClean="0"/>
              <a:t>من </a:t>
            </a:r>
            <a:r>
              <a:rPr lang="ar-SA" sz="2400" dirty="0" smtClean="0">
                <a:hlinkClick r:id="rId15" tooltip="لغة عربية"/>
              </a:rPr>
              <a:t>اللغة </a:t>
            </a:r>
            <a:r>
              <a:rPr lang="ar-SA" sz="2400" dirty="0">
                <a:hlinkClick r:id="rId15" tooltip="لغة عربية"/>
              </a:rPr>
              <a:t>العربية</a:t>
            </a:r>
            <a:r>
              <a:rPr lang="ar-SA" sz="2400" dirty="0"/>
              <a:t> </a:t>
            </a:r>
            <a:r>
              <a:rPr lang="ar-SA" sz="2400" dirty="0" smtClean="0"/>
              <a:t>،وأعلمهم </a:t>
            </a:r>
            <a:r>
              <a:rPr lang="ar-SA" sz="2400" dirty="0"/>
              <a:t>بقواعدها ومفرداتها، وله مكانة سامية لم تتح مثلها لغيره من شعراء العربية. فيوصف بأنه نادرة زمانه، وأعجوبة عصره، </a:t>
            </a:r>
            <a:r>
              <a:rPr lang="ar-SA" sz="2400" dirty="0" smtClean="0"/>
              <a:t>وظلّ </a:t>
            </a:r>
            <a:r>
              <a:rPr lang="ar-SA" sz="2400" dirty="0"/>
              <a:t>شعره إلى اليوم مصدر إلهام ووحي </a:t>
            </a:r>
            <a:r>
              <a:rPr lang="ar-SA" sz="2400" dirty="0" smtClean="0"/>
              <a:t>للشّعراء </a:t>
            </a:r>
            <a:r>
              <a:rPr lang="ar-SA" sz="2400" dirty="0"/>
              <a:t>والأدباء. وهو </a:t>
            </a:r>
            <a:r>
              <a:rPr lang="ar-SA" sz="2400" dirty="0">
                <a:hlinkClick r:id="rId16" tooltip="شعر (أدب)"/>
              </a:rPr>
              <a:t>شاعر حكيم</a:t>
            </a:r>
            <a:r>
              <a:rPr lang="ar-SA" sz="2400" dirty="0"/>
              <a:t>، وأحد مفاخر </a:t>
            </a:r>
            <a:r>
              <a:rPr lang="ar-SA" sz="2400" dirty="0">
                <a:hlinkClick r:id="rId17" tooltip="أدب عربي"/>
              </a:rPr>
              <a:t>الأدب العربي</a:t>
            </a:r>
            <a:r>
              <a:rPr lang="ar-SA" sz="2400" dirty="0"/>
              <a:t>. وتدور معظم قصائده حول مدح الملوك،ولقد قال </a:t>
            </a:r>
            <a:r>
              <a:rPr lang="ar-SA" sz="2400" dirty="0" smtClean="0"/>
              <a:t>الشّعر </a:t>
            </a:r>
            <a:r>
              <a:rPr lang="ar-SA" sz="2400" dirty="0" smtClean="0"/>
              <a:t>صبياًّ</a:t>
            </a:r>
            <a:r>
              <a:rPr lang="ar-SA" sz="2400" dirty="0"/>
              <a:t>، فنظم </a:t>
            </a:r>
            <a:r>
              <a:rPr lang="ar-SA" sz="2400" dirty="0" smtClean="0"/>
              <a:t>أوّل </a:t>
            </a:r>
            <a:r>
              <a:rPr lang="ar-SA" sz="2400" dirty="0"/>
              <a:t>أشعاره وعمره 9 سنوات، واشتُهر </a:t>
            </a:r>
            <a:r>
              <a:rPr lang="ar-SA" sz="2400" dirty="0" smtClean="0"/>
              <a:t>بحدّة الذّكاء </a:t>
            </a:r>
            <a:r>
              <a:rPr lang="ar-SA" sz="2400" dirty="0"/>
              <a:t>واجتهاده وظهرت موهبته </a:t>
            </a:r>
            <a:r>
              <a:rPr lang="ar-SA" sz="2400" dirty="0" smtClean="0"/>
              <a:t>الشعريّة مبكّراً</a:t>
            </a:r>
            <a:r>
              <a:rPr lang="ar-SA" dirty="0"/>
              <a:t>.</a:t>
            </a:r>
            <a:endParaRPr lang="en-US" dirty="0"/>
          </a:p>
        </p:txBody>
      </p:sp>
      <p:sp>
        <p:nvSpPr>
          <p:cNvPr id="7" name="مربع نص 6"/>
          <p:cNvSpPr txBox="1"/>
          <p:nvPr/>
        </p:nvSpPr>
        <p:spPr>
          <a:xfrm>
            <a:off x="0" y="1981200"/>
            <a:ext cx="2286000" cy="369332"/>
          </a:xfrm>
          <a:prstGeom prst="rect">
            <a:avLst/>
          </a:prstGeom>
          <a:noFill/>
        </p:spPr>
        <p:txBody>
          <a:bodyPr wrap="square" rtlCol="0">
            <a:spAutoFit/>
          </a:bodyPr>
          <a:lstStyle/>
          <a:p>
            <a:endParaRPr lang="en-US" dirty="0"/>
          </a:p>
        </p:txBody>
      </p:sp>
      <p:pic>
        <p:nvPicPr>
          <p:cNvPr id="6148" name="Picture 4" descr="Al-Mutanabbi.jpg"/>
          <p:cNvPicPr>
            <a:picLocks noChangeAspect="1" noChangeArrowheads="1"/>
          </p:cNvPicPr>
          <p:nvPr/>
        </p:nvPicPr>
        <p:blipFill>
          <a:blip r:embed="rId18"/>
          <a:srcRect/>
          <a:stretch>
            <a:fillRect/>
          </a:stretch>
        </p:blipFill>
        <p:spPr bwMode="auto">
          <a:xfrm>
            <a:off x="228600" y="1219200"/>
            <a:ext cx="2362200" cy="28818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par>
                                <p:cTn id="14" presetID="4" presetClass="entr" presetSubtype="16"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box(in)">
                                      <p:cBhvr>
                                        <p:cTn id="16"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5" name="صورة 4" descr="img25.jpg"/>
          <p:cNvPicPr>
            <a:picLocks noChangeAspect="1"/>
          </p:cNvPicPr>
          <p:nvPr/>
        </p:nvPicPr>
        <p:blipFill>
          <a:blip r:embed="rId2">
            <a:duotone>
              <a:schemeClr val="bg2">
                <a:shade val="45000"/>
                <a:satMod val="135000"/>
              </a:schemeClr>
              <a:prstClr val="white"/>
            </a:duotone>
          </a:blip>
          <a:stretch>
            <a:fillRect/>
          </a:stretch>
        </p:blipFill>
        <p:spPr>
          <a:xfrm>
            <a:off x="0" y="0"/>
            <a:ext cx="9144000" cy="6858000"/>
          </a:xfrm>
          <a:prstGeom prst="rect">
            <a:avLst/>
          </a:prstGeom>
        </p:spPr>
      </p:pic>
      <p:sp>
        <p:nvSpPr>
          <p:cNvPr id="1026" name="Rectangle 2"/>
          <p:cNvSpPr>
            <a:spLocks noChangeArrowheads="1"/>
          </p:cNvSpPr>
          <p:nvPr/>
        </p:nvSpPr>
        <p:spPr bwMode="auto">
          <a:xfrm>
            <a:off x="304800" y="152400"/>
            <a:ext cx="8839200" cy="58323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ar-SA" sz="2400" dirty="0" smtClean="0">
                <a:latin typeface="Calibri" pitchFamily="34" charset="0"/>
                <a:ea typeface="Calibri" pitchFamily="34" charset="0"/>
                <a:cs typeface="Arial" pitchFamily="34" charset="0"/>
              </a:rPr>
              <a:t>ا</a:t>
            </a:r>
            <a:r>
              <a:rPr lang="ar-SA" sz="2400" dirty="0" smtClean="0">
                <a:solidFill>
                  <a:srgbClr val="7030A0"/>
                </a:solidFill>
                <a:latin typeface="Calibri" pitchFamily="34" charset="0"/>
                <a:ea typeface="Calibri" pitchFamily="34" charset="0"/>
                <a:cs typeface="PT Bold Dusky" pitchFamily="2" charset="-78"/>
              </a:rPr>
              <a:t>لتّمهيد:</a:t>
            </a:r>
          </a:p>
          <a:p>
            <a:pPr marL="0" marR="0" lvl="0" indent="0" algn="l" defTabSz="914400" rtl="0" eaLnBrk="1" fontAlgn="base" latinLnBrk="0" hangingPunct="1">
              <a:lnSpc>
                <a:spcPct val="100000"/>
              </a:lnSpc>
              <a:spcBef>
                <a:spcPct val="0"/>
              </a:spcBef>
              <a:spcAft>
                <a:spcPct val="0"/>
              </a:spcAft>
              <a:buClrTx/>
              <a:buSzTx/>
              <a:buFontTx/>
              <a:buNone/>
              <a:tabLst/>
            </a:pPr>
            <a:endParaRPr lang="ar-SA" sz="1100" dirty="0">
              <a:latin typeface="Calibri" pitchFamily="34" charset="0"/>
              <a:ea typeface="Calibri"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ينتمي النّصّ إلى الشّعر الغنائيّ الذي يسعى فيه الشّاعر </a:t>
            </a:r>
            <a:r>
              <a:rPr lang="ar-SA" sz="2800" dirty="0" smtClean="0">
                <a:latin typeface="Calibri" pitchFamily="34" charset="0"/>
                <a:ea typeface="Calibri" pitchFamily="34" charset="0"/>
                <a:cs typeface="Arial" pitchFamily="34" charset="0"/>
              </a:rPr>
              <a:t>للتّ</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عبير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عمّا يختلج</a:t>
            </a:r>
            <a:r>
              <a:rPr kumimoji="0" lang="ar-SA" sz="28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نفسه من حالات</a:t>
            </a:r>
            <a:r>
              <a:rPr kumimoji="0" lang="ar-SA" sz="2800" b="0" i="0" u="none" strike="noStrike" cap="none" normalizeH="0" dirty="0" smtClean="0">
                <a:ln>
                  <a:noFill/>
                </a:ln>
                <a:solidFill>
                  <a:schemeClr val="tx1"/>
                </a:solidFill>
                <a:effectLst/>
                <a:latin typeface="Calibri" pitchFamily="34" charset="0"/>
                <a:ea typeface="Calibri" pitchFamily="34" charset="0"/>
                <a:cs typeface="Arial" pitchFamily="34" charset="0"/>
              </a:rPr>
              <a:t> وجدانيّة </a:t>
            </a:r>
            <a:r>
              <a:rPr kumimoji="0" lang="ar-SA"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تظهر فيها انفعالاته</a:t>
            </a:r>
            <a:r>
              <a:rPr kumimoji="0" lang="ar-SA" sz="3200" b="0" i="0" u="none" strike="noStrike" cap="none" normalizeH="0" dirty="0" smtClean="0">
                <a:ln>
                  <a:noFill/>
                </a:ln>
                <a:solidFill>
                  <a:schemeClr val="tx1"/>
                </a:solidFill>
                <a:effectLst/>
                <a:latin typeface="Calibri" pitchFamily="34" charset="0"/>
                <a:ea typeface="Calibri" pitchFamily="34" charset="0"/>
                <a:cs typeface="Arial" pitchFamily="34" charset="0"/>
              </a:rPr>
              <a:t> وعواطفه التي </a:t>
            </a:r>
            <a:r>
              <a:rPr lang="ar-SA" sz="3200" dirty="0" smtClean="0">
                <a:latin typeface="Calibri" pitchFamily="34" charset="0"/>
                <a:ea typeface="Calibri" pitchFamily="34" charset="0"/>
                <a:cs typeface="Arial" pitchFamily="34" charset="0"/>
              </a:rPr>
              <a:t>نلمسها في</a:t>
            </a:r>
            <a:r>
              <a:rPr kumimoji="0" lang="ar-SA" sz="3200" b="0" i="0" u="none" strike="noStrike" cap="none" normalizeH="0" dirty="0" smtClean="0">
                <a:ln>
                  <a:noFill/>
                </a:ln>
                <a:solidFill>
                  <a:schemeClr val="tx1"/>
                </a:solidFill>
                <a:effectLst/>
                <a:latin typeface="Calibri" pitchFamily="34" charset="0"/>
                <a:ea typeface="Calibri" pitchFamily="34" charset="0"/>
                <a:cs typeface="Arial" pitchFamily="34" charset="0"/>
              </a:rPr>
              <a:t> </a:t>
            </a:r>
            <a:endParaRPr kumimoji="0" lang="ar-SA" sz="3200" b="0" i="0" u="none" strike="noStrike" cap="none" normalizeH="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ar-SA" sz="3200" b="0" i="0" u="none" strike="noStrike" cap="none" normalizeH="0" dirty="0" smtClean="0">
                <a:ln>
                  <a:noFill/>
                </a:ln>
                <a:solidFill>
                  <a:schemeClr val="tx1"/>
                </a:solidFill>
                <a:effectLst/>
                <a:latin typeface="Calibri" pitchFamily="34" charset="0"/>
                <a:ea typeface="Calibri" pitchFamily="34" charset="0"/>
                <a:cs typeface="Arial" pitchFamily="34" charset="0"/>
              </a:rPr>
              <a:t>ألفاظه وتراكيبه وصوره الفنيّة.</a:t>
            </a:r>
            <a:endParaRPr lang="ar-SA" sz="3200" dirty="0">
              <a:latin typeface="Calibri" pitchFamily="34" charset="0"/>
              <a:ea typeface="Calibri"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ar-SA" sz="3200" i="0" u="none" strike="noStrike" cap="none" normalizeH="0" baseline="0" dirty="0" smtClean="0">
              <a:ln>
                <a:noFill/>
              </a:ln>
              <a:solidFill>
                <a:srgbClr val="7030A0"/>
              </a:solidFill>
              <a:effectLst/>
              <a:latin typeface="Calibri" pitchFamily="34" charset="0"/>
              <a:ea typeface="Calibri"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ar-SA" sz="3200" i="0" u="none" strike="noStrike" cap="none" normalizeH="0" baseline="0" dirty="0" smtClean="0">
                <a:ln>
                  <a:noFill/>
                </a:ln>
                <a:solidFill>
                  <a:srgbClr val="7030A0"/>
                </a:solidFill>
                <a:effectLst/>
                <a:latin typeface="Calibri" pitchFamily="34" charset="0"/>
                <a:ea typeface="Calibri" pitchFamily="34" charset="0"/>
                <a:cs typeface="Arial" pitchFamily="34" charset="0"/>
              </a:rPr>
              <a:t>الأغراض الشّعريّة التي تضمّنتها القصيدة</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ar-SA" sz="2400" dirty="0" smtClean="0">
                <a:latin typeface="Calibri" pitchFamily="34" charset="0"/>
                <a:ea typeface="Calibri" pitchFamily="34" charset="0"/>
                <a:cs typeface="Arial" pitchFamily="34" charset="0"/>
              </a:rPr>
              <a:t>أمّا عن الأغراض الشّعريّة </a:t>
            </a: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لتي تناولتها فهي</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ar-SA" sz="240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اـ</a:t>
            </a: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العتاب</a:t>
            </a: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عتاب سيف الدّولة)</a:t>
            </a:r>
          </a:p>
          <a:p>
            <a:pPr marL="0" marR="0" lvl="0" indent="0" algn="r" defTabSz="914400" rtl="0" eaLnBrk="1" fontAlgn="base" latinLnBrk="0" hangingPunct="1">
              <a:lnSpc>
                <a:spcPct val="100000"/>
              </a:lnSpc>
              <a:spcBef>
                <a:spcPct val="0"/>
              </a:spcBef>
              <a:spcAft>
                <a:spcPct val="0"/>
              </a:spcAft>
              <a:buClrTx/>
              <a:buSzTx/>
              <a:buFontTx/>
              <a:buNone/>
              <a:tabLst/>
            </a:pPr>
            <a:r>
              <a:rPr lang="ar-SA" sz="2400" dirty="0" smtClean="0">
                <a:latin typeface="Calibri" pitchFamily="34" charset="0"/>
                <a:ea typeface="Calibri" pitchFamily="34" charset="0"/>
                <a:cs typeface="Arial" pitchFamily="34" charset="0"/>
              </a:rPr>
              <a:t>2ـ </a:t>
            </a: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الفخر</a:t>
            </a: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فخره بنفسه)</a:t>
            </a:r>
          </a:p>
          <a:p>
            <a:pPr marL="0" marR="0" lvl="0" indent="0" algn="r" defTabSz="914400" rtl="0" eaLnBrk="1" fontAlgn="base" latinLnBrk="0" hangingPunct="1">
              <a:lnSpc>
                <a:spcPct val="100000"/>
              </a:lnSpc>
              <a:spcBef>
                <a:spcPct val="0"/>
              </a:spcBef>
              <a:spcAft>
                <a:spcPct val="0"/>
              </a:spcAft>
              <a:buClrTx/>
              <a:buSzTx/>
              <a:buFontTx/>
              <a:buNone/>
              <a:tabLst/>
            </a:pPr>
            <a:endParaRPr lang="ar-SA" sz="2400" dirty="0">
              <a:latin typeface="Calibri" pitchFamily="34" charset="0"/>
              <a:cs typeface="Arial" pitchFamily="34" charset="0"/>
            </a:endParaRPr>
          </a:p>
          <a:p>
            <a:pPr algn="r" fontAlgn="base">
              <a:spcBef>
                <a:spcPct val="0"/>
              </a:spcBef>
              <a:spcAft>
                <a:spcPct val="0"/>
              </a:spcAft>
            </a:pPr>
            <a:r>
              <a:rPr kumimoji="0" lang="ar-SA" sz="2400" i="0" u="none" strike="noStrike" cap="none" normalizeH="0" baseline="0" dirty="0" smtClean="0">
                <a:ln>
                  <a:noFill/>
                </a:ln>
                <a:solidFill>
                  <a:schemeClr val="tx1"/>
                </a:solidFill>
                <a:effectLst/>
                <a:latin typeface="Calibri" pitchFamily="34" charset="0"/>
                <a:cs typeface="Arial" pitchFamily="34" charset="0"/>
              </a:rPr>
              <a:t>    فقد </a:t>
            </a:r>
            <a:r>
              <a:rPr kumimoji="0" lang="ar-SA" sz="2000" b="1" i="0" u="none" strike="noStrike" cap="none" normalizeH="0" baseline="0" dirty="0" smtClean="0">
                <a:ln>
                  <a:noFill/>
                </a:ln>
                <a:solidFill>
                  <a:schemeClr val="tx1"/>
                </a:solidFill>
                <a:effectLst/>
                <a:latin typeface="Arial" pitchFamily="34" charset="0"/>
                <a:cs typeface="Arial" pitchFamily="34" charset="0"/>
              </a:rPr>
              <a:t>تناولت الأبيات عتابًا ليّنا لسيف</a:t>
            </a:r>
            <a:r>
              <a:rPr kumimoji="0" lang="ar-SA" sz="2000" b="1" i="0" u="none" strike="noStrike" cap="none" normalizeH="0" dirty="0" smtClean="0">
                <a:ln>
                  <a:noFill/>
                </a:ln>
                <a:solidFill>
                  <a:schemeClr val="tx1"/>
                </a:solidFill>
                <a:effectLst/>
                <a:latin typeface="Arial" pitchFamily="34" charset="0"/>
                <a:cs typeface="Arial" pitchFamily="34" charset="0"/>
              </a:rPr>
              <a:t> الدّولة </a:t>
            </a:r>
            <a:r>
              <a:rPr lang="ar-SA" sz="2000" b="1" dirty="0" smtClean="0">
                <a:latin typeface="Arial" pitchFamily="34" charset="0"/>
                <a:cs typeface="Arial" pitchFamily="34" charset="0"/>
              </a:rPr>
              <a:t>؛لجفائه الشّاعر بعدما تمكّن الوشاة والحاقدون من الإيقاع</a:t>
            </a:r>
          </a:p>
          <a:p>
            <a:pPr algn="r" fontAlgn="base">
              <a:spcBef>
                <a:spcPct val="0"/>
              </a:spcBef>
              <a:spcAft>
                <a:spcPct val="0"/>
              </a:spcAft>
            </a:pPr>
            <a:r>
              <a:rPr lang="ar-SA" sz="2000" b="1" dirty="0" smtClean="0">
                <a:latin typeface="Arial" pitchFamily="34" charset="0"/>
                <a:cs typeface="Arial" pitchFamily="34" charset="0"/>
              </a:rPr>
              <a:t>بينهما.</a:t>
            </a:r>
            <a:endParaRPr lang="en-US" dirty="0" smtClean="0"/>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linds(horizontal)">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6" name="عنصر نائب للمحتوى 5" descr="img2.jpg"/>
          <p:cNvPicPr>
            <a:picLocks noGrp="1" noChangeAspect="1"/>
          </p:cNvPicPr>
          <p:nvPr>
            <p:ph idx="1"/>
          </p:nvPr>
        </p:nvPicPr>
        <p:blipFill>
          <a:blip r:embed="rId2">
            <a:lum bright="16000" contrast="9000"/>
          </a:blip>
          <a:stretch>
            <a:fillRect/>
          </a:stretch>
        </p:blipFill>
        <p:spPr>
          <a:xfrm>
            <a:off x="0" y="0"/>
            <a:ext cx="9070341" cy="6858000"/>
          </a:xfrm>
        </p:spPr>
      </p:pic>
      <p:sp>
        <p:nvSpPr>
          <p:cNvPr id="4097" name="Rectangle 1"/>
          <p:cNvSpPr>
            <a:spLocks noChangeArrowheads="1"/>
          </p:cNvSpPr>
          <p:nvPr/>
        </p:nvSpPr>
        <p:spPr bwMode="auto">
          <a:xfrm>
            <a:off x="304800" y="1981200"/>
            <a:ext cx="831383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ar-SA" sz="2800" dirty="0" smtClean="0">
                <a:latin typeface="Arial" pitchFamily="34"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مربع نص 10"/>
          <p:cNvSpPr txBox="1"/>
          <p:nvPr/>
        </p:nvSpPr>
        <p:spPr>
          <a:xfrm>
            <a:off x="990600" y="0"/>
            <a:ext cx="7620000" cy="1569660"/>
          </a:xfrm>
          <a:prstGeom prst="rect">
            <a:avLst/>
          </a:prstGeom>
          <a:noFill/>
        </p:spPr>
        <p:txBody>
          <a:bodyPr wrap="square" rtlCol="0">
            <a:spAutoFit/>
          </a:bodyPr>
          <a:lstStyle/>
          <a:p>
            <a:pPr algn="ctr"/>
            <a:r>
              <a:rPr lang="ar-SA" sz="3200" b="1" dirty="0" err="1" smtClean="0">
                <a:solidFill>
                  <a:schemeClr val="accent2">
                    <a:lumMod val="50000"/>
                  </a:schemeClr>
                </a:solidFill>
                <a:latin typeface="Microsoft Sans Serif" pitchFamily="34" charset="0"/>
                <a:cs typeface="AF_Quseem" pitchFamily="2" charset="-78"/>
              </a:rPr>
              <a:t>واحرَّ</a:t>
            </a:r>
            <a:r>
              <a:rPr lang="ar-SA" sz="3200" b="1" dirty="0" smtClean="0">
                <a:solidFill>
                  <a:schemeClr val="accent2">
                    <a:lumMod val="50000"/>
                  </a:schemeClr>
                </a:solidFill>
                <a:latin typeface="Microsoft Sans Serif" pitchFamily="34" charset="0"/>
                <a:cs typeface="AF_Quseem" pitchFamily="2" charset="-78"/>
              </a:rPr>
              <a:t> قلباهُ ممّن قلبُهُ شَبِمُ    ومن بجسمي وَحالي عِندَهُ سَقَمُ</a:t>
            </a:r>
          </a:p>
          <a:p>
            <a:pPr algn="ctr"/>
            <a:r>
              <a:rPr lang="ar-SA" sz="3200" b="1" dirty="0" smtClean="0">
                <a:solidFill>
                  <a:schemeClr val="accent2">
                    <a:lumMod val="50000"/>
                  </a:schemeClr>
                </a:solidFill>
                <a:latin typeface="Microsoft Sans Serif" pitchFamily="34" charset="0"/>
                <a:cs typeface="AF_Quseem" pitchFamily="2" charset="-78"/>
              </a:rPr>
              <a:t>مالي أكتّمُ حبًّا قدْ برى جسدي     وتدّعي حُبّ سَيفِ الدّولةِ </a:t>
            </a:r>
            <a:r>
              <a:rPr lang="ar-SA" sz="3200" b="1" dirty="0" smtClean="0">
                <a:solidFill>
                  <a:schemeClr val="accent2">
                    <a:lumMod val="50000"/>
                  </a:schemeClr>
                </a:solidFill>
                <a:cs typeface="AF_Quseem" pitchFamily="2" charset="-78"/>
              </a:rPr>
              <a:t>الأمَم</a:t>
            </a:r>
            <a:r>
              <a:rPr lang="ar-SA" sz="3200" b="1" dirty="0">
                <a:solidFill>
                  <a:schemeClr val="accent2">
                    <a:lumMod val="50000"/>
                  </a:schemeClr>
                </a:solidFill>
                <a:cs typeface="AF_Quseem" pitchFamily="2" charset="-78"/>
              </a:rPr>
              <a:t>ُ</a:t>
            </a:r>
            <a:endParaRPr lang="ar-SA" sz="3200" b="1" dirty="0" smtClean="0">
              <a:solidFill>
                <a:schemeClr val="accent2">
                  <a:lumMod val="50000"/>
                </a:schemeClr>
              </a:solidFill>
              <a:cs typeface="AF_Quseem" pitchFamily="2" charset="-78"/>
            </a:endParaRPr>
          </a:p>
          <a:p>
            <a:pPr algn="ctr"/>
            <a:r>
              <a:rPr lang="ar-SA" sz="3200" b="1" dirty="0" smtClean="0">
                <a:solidFill>
                  <a:schemeClr val="accent2">
                    <a:lumMod val="50000"/>
                  </a:schemeClr>
                </a:solidFill>
                <a:cs typeface="AF_Quseem" pitchFamily="2" charset="-78"/>
              </a:rPr>
              <a:t>يا أعدل النّاس إلّا في معاملتي  فيكَ الخِصامُ وأنتَ الخصمُ والحكم</a:t>
            </a:r>
            <a:r>
              <a:rPr lang="ar-SA" sz="3200" b="1" dirty="0">
                <a:solidFill>
                  <a:schemeClr val="accent2">
                    <a:lumMod val="50000"/>
                  </a:schemeClr>
                </a:solidFill>
                <a:cs typeface="AF_Quseem" pitchFamily="2" charset="-78"/>
              </a:rPr>
              <a:t>ُ</a:t>
            </a:r>
            <a:endParaRPr lang="en-US" sz="3200" dirty="0">
              <a:cs typeface="AF_Quseem" pitchFamily="2" charset="-78"/>
            </a:endParaRPr>
          </a:p>
        </p:txBody>
      </p:sp>
      <p:sp>
        <p:nvSpPr>
          <p:cNvPr id="24" name="مربع نص 23"/>
          <p:cNvSpPr txBox="1"/>
          <p:nvPr/>
        </p:nvSpPr>
        <p:spPr>
          <a:xfrm>
            <a:off x="0" y="1676401"/>
            <a:ext cx="8915400" cy="4893647"/>
          </a:xfrm>
          <a:prstGeom prst="rect">
            <a:avLst/>
          </a:prstGeom>
          <a:noFill/>
        </p:spPr>
        <p:txBody>
          <a:bodyPr wrap="square" rtlCol="0">
            <a:spAutoFit/>
          </a:bodyPr>
          <a:lstStyle/>
          <a:p>
            <a:pPr algn="r"/>
            <a:r>
              <a:rPr lang="ar-SA" sz="2400" b="1" dirty="0" smtClean="0"/>
              <a:t>يستهلّ الشّاعرُ قصيدته </a:t>
            </a:r>
            <a:r>
              <a:rPr lang="ar-SA" sz="2400" b="1" dirty="0" err="1" smtClean="0"/>
              <a:t>متفجّعا</a:t>
            </a:r>
            <a:r>
              <a:rPr lang="ar-SA" sz="2400" b="1" dirty="0" smtClean="0"/>
              <a:t> ـ وذلك من توظيفه لأسلوب النّدبةـ </a:t>
            </a:r>
            <a:r>
              <a:rPr lang="ar-SA" sz="2400" b="1" dirty="0" err="1" smtClean="0"/>
              <a:t>واحرّ</a:t>
            </a:r>
            <a:r>
              <a:rPr lang="ar-SA" sz="2400" b="1" dirty="0" smtClean="0"/>
              <a:t> قلباه </a:t>
            </a:r>
            <a:r>
              <a:rPr lang="ar-SA" sz="2400" b="1" dirty="0" err="1" smtClean="0"/>
              <a:t>ـ</a:t>
            </a:r>
            <a:r>
              <a:rPr lang="ar-SA" sz="2400" b="1" dirty="0" smtClean="0"/>
              <a:t> كاشفًا </a:t>
            </a:r>
            <a:r>
              <a:rPr lang="ar-SA" sz="2400" b="1" dirty="0" smtClean="0"/>
              <a:t>عن </a:t>
            </a:r>
            <a:r>
              <a:rPr lang="ar-SA" sz="2400" b="1" dirty="0" smtClean="0"/>
              <a:t>اكتواء قلبه من شدّة شوقه لسيف الدّولة، وعدم اكتراث الآخر لحاله أو الاهتمام </a:t>
            </a:r>
            <a:r>
              <a:rPr lang="ar-SA" sz="2400" b="1" dirty="0" err="1" smtClean="0"/>
              <a:t>به</a:t>
            </a:r>
            <a:r>
              <a:rPr lang="ar-SA" sz="2400" b="1" dirty="0" smtClean="0"/>
              <a:t> </a:t>
            </a:r>
            <a:r>
              <a:rPr lang="ar-SA" sz="2400" b="1" dirty="0" smtClean="0"/>
              <a:t>معبّرًا عن ذلك بقوله:“ ممّن قلبه شَبِم“،</a:t>
            </a:r>
            <a:r>
              <a:rPr lang="ar-SA" sz="2400" b="1" dirty="0" err="1" smtClean="0"/>
              <a:t>الأمرالذي</a:t>
            </a:r>
            <a:r>
              <a:rPr lang="ar-SA" sz="2400" b="1" dirty="0" smtClean="0"/>
              <a:t> </a:t>
            </a:r>
            <a:r>
              <a:rPr lang="ar-SA" sz="2400" b="1" dirty="0" smtClean="0"/>
              <a:t>حال جسمه للمرض</a:t>
            </a:r>
          </a:p>
          <a:p>
            <a:pPr algn="r"/>
            <a:r>
              <a:rPr lang="ar-SA" sz="2400" b="1" dirty="0" smtClean="0"/>
              <a:t> </a:t>
            </a:r>
          </a:p>
          <a:p>
            <a:pPr algn="r"/>
            <a:r>
              <a:rPr lang="ar-SA" sz="2400" b="1" dirty="0" smtClean="0"/>
              <a:t>فيتساءل مستنكرًا كتمان حبّه لسيف الدّولة وقد أودى </a:t>
            </a:r>
            <a:r>
              <a:rPr lang="ar-SA" sz="2400" b="1" dirty="0" err="1" smtClean="0"/>
              <a:t>به</a:t>
            </a:r>
            <a:r>
              <a:rPr lang="ar-SA" sz="2400" b="1" dirty="0" smtClean="0"/>
              <a:t> هذا الحبّ إلى الضّعف والوهن،في حين أنّ النّاس يدّعون ويتظاهرون بحبهم له، وفي ذلك دلالة على صدق مشاعر المتنبّي نحو سيف الدّولة، ومن الملاحظ هنا أنّ الشّاعر استخدم( أكتّم) ولم يقل </a:t>
            </a:r>
            <a:r>
              <a:rPr lang="ar-SA" sz="2400" b="1" u="sng" dirty="0" smtClean="0">
                <a:solidFill>
                  <a:srgbClr val="7030A0"/>
                </a:solidFill>
              </a:rPr>
              <a:t>أكتم</a:t>
            </a:r>
            <a:r>
              <a:rPr lang="ar-SA" sz="2400" b="1" dirty="0" smtClean="0"/>
              <a:t> دلالة مبالغته وحرصه في كتم أمر حبّه له وهو لا يقوى على كتم هذا الحبّ.</a:t>
            </a:r>
          </a:p>
          <a:p>
            <a:pPr algn="r"/>
            <a:endParaRPr lang="ar-SA" sz="2400" b="1" dirty="0" smtClean="0"/>
          </a:p>
          <a:p>
            <a:pPr algn="r"/>
            <a:r>
              <a:rPr lang="ar-SA" sz="2400" b="1" dirty="0" smtClean="0"/>
              <a:t>وفي البيت الثّالث : ينادي الشّاعر سيف الدّولة واصفًا إيّاه </a:t>
            </a:r>
            <a:r>
              <a:rPr lang="ar-SA" sz="2400" b="1" dirty="0" err="1" smtClean="0"/>
              <a:t>بأعدل</a:t>
            </a:r>
            <a:r>
              <a:rPr lang="ar-SA" sz="2400" b="1" dirty="0" smtClean="0"/>
              <a:t> النّاس، وفي الوقت ذاته  </a:t>
            </a:r>
            <a:r>
              <a:rPr lang="ar-SA" sz="2400" b="1" dirty="0" err="1" smtClean="0"/>
              <a:t>مستهحنًا</a:t>
            </a:r>
            <a:r>
              <a:rPr lang="ar-SA" sz="2400" b="1" dirty="0" smtClean="0"/>
              <a:t> سلوكه والاختلاف في المعاملة ما بينه وبين النّاس حيث يعاملهم بعدل وإنصاف أمّا هو فلا حول له ولا قوّة فسيف الدّولة بالنّسبة له الخصم والحكم في إشارة إلى يأس الشّاعر من عدم إنصافه من قبل سيف الدّولة</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2">
                    <a:lumMod val="75000"/>
                  </a:schemeClr>
                </a:solidFill>
              </a:rPr>
              <a:t>الصّور الفنيّة في الأبيات السّابقة:</a:t>
            </a:r>
            <a:endParaRPr lang="en-US" b="1" dirty="0">
              <a:solidFill>
                <a:schemeClr val="accent2">
                  <a:lumMod val="75000"/>
                </a:schemeClr>
              </a:solidFill>
            </a:endParaRPr>
          </a:p>
        </p:txBody>
      </p:sp>
      <p:sp>
        <p:nvSpPr>
          <p:cNvPr id="3" name="عنصر نائب للمحتوى 2"/>
          <p:cNvSpPr>
            <a:spLocks noGrp="1"/>
          </p:cNvSpPr>
          <p:nvPr>
            <p:ph idx="1"/>
          </p:nvPr>
        </p:nvSpPr>
        <p:spPr/>
        <p:txBody>
          <a:bodyPr/>
          <a:lstStyle/>
          <a:p>
            <a:pPr algn="r"/>
            <a:r>
              <a:rPr lang="ar-SA" b="1" dirty="0" err="1" smtClean="0">
                <a:solidFill>
                  <a:srgbClr val="FF0000"/>
                </a:solidFill>
              </a:rPr>
              <a:t>واحرّ</a:t>
            </a:r>
            <a:r>
              <a:rPr lang="ar-SA" b="1" dirty="0" smtClean="0">
                <a:solidFill>
                  <a:srgbClr val="FF0000"/>
                </a:solidFill>
              </a:rPr>
              <a:t> قلباه</a:t>
            </a:r>
            <a:r>
              <a:rPr lang="ar-SA" dirty="0" smtClean="0">
                <a:solidFill>
                  <a:srgbClr val="FF0000"/>
                </a:solidFill>
              </a:rPr>
              <a:t>: </a:t>
            </a:r>
            <a:r>
              <a:rPr lang="ar-SA" dirty="0" smtClean="0"/>
              <a:t>شبّه الشّوق في قلبه لسيف الدّولة بالشّيء الحارّ</a:t>
            </a:r>
          </a:p>
          <a:p>
            <a:pPr algn="r"/>
            <a:r>
              <a:rPr lang="ar-SA" b="1" dirty="0" smtClean="0">
                <a:solidFill>
                  <a:srgbClr val="FF0000"/>
                </a:solidFill>
              </a:rPr>
              <a:t>فيمن قلبه شبم</a:t>
            </a:r>
            <a:r>
              <a:rPr lang="ar-SA" dirty="0" smtClean="0"/>
              <a:t>: شبّه عدم شوق سيف الدّولة له بالشّيء البارد</a:t>
            </a:r>
          </a:p>
          <a:p>
            <a:pPr algn="r"/>
            <a:r>
              <a:rPr lang="ar-SA" b="1" dirty="0" smtClean="0">
                <a:solidFill>
                  <a:srgbClr val="FF0000"/>
                </a:solidFill>
              </a:rPr>
              <a:t>مالي أكتّم حبًّا قد برى جسدي</a:t>
            </a:r>
            <a:r>
              <a:rPr lang="ar-SA" dirty="0" smtClean="0"/>
              <a:t>: شبّه حبّه لسيف الدّولة بمادة </a:t>
            </a:r>
          </a:p>
          <a:p>
            <a:pPr algn="r"/>
            <a:r>
              <a:rPr lang="ar-SA" dirty="0" smtClean="0"/>
              <a:t>مذيبة برت جسده فأصبح نحيلًا</a:t>
            </a:r>
          </a:p>
          <a:p>
            <a:pPr algn="r"/>
            <a:r>
              <a:rPr lang="ar-SA" b="1" dirty="0" smtClean="0">
                <a:solidFill>
                  <a:srgbClr val="FF0000"/>
                </a:solidFill>
              </a:rPr>
              <a:t>فيك الخصام وأنت الخصم والحكم</a:t>
            </a:r>
            <a:r>
              <a:rPr lang="ar-SA" dirty="0" smtClean="0"/>
              <a:t>: شبّه ما يجري بينه وبين سيف الدّولة بما يجري في قاعة محكمة ولكنّ الإنصاف فيها محال؛ لأنّ الخصم </a:t>
            </a:r>
            <a:r>
              <a:rPr lang="ar-SA" dirty="0" smtClean="0"/>
              <a:t>والقاضي هو الشّخص نفسه (سيف الدّولة)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5" name="عنصر نائب للمحتوى 4" descr="رنا11.jpg"/>
          <p:cNvPicPr>
            <a:picLocks noGrp="1" noChangeAspect="1"/>
          </p:cNvPicPr>
          <p:nvPr>
            <p:ph idx="1"/>
          </p:nvPr>
        </p:nvPicPr>
        <p:blipFill>
          <a:blip r:embed="rId2">
            <a:duotone>
              <a:schemeClr val="accent3">
                <a:shade val="45000"/>
                <a:satMod val="135000"/>
              </a:schemeClr>
              <a:prstClr val="white"/>
            </a:duotone>
          </a:blip>
          <a:stretch>
            <a:fillRect/>
          </a:stretch>
        </p:blipFill>
        <p:spPr>
          <a:xfrm>
            <a:off x="0" y="0"/>
            <a:ext cx="9144000" cy="6858000"/>
          </a:xfrm>
        </p:spPr>
      </p:pic>
      <p:sp>
        <p:nvSpPr>
          <p:cNvPr id="7" name="مربع نص 6"/>
          <p:cNvSpPr txBox="1"/>
          <p:nvPr/>
        </p:nvSpPr>
        <p:spPr>
          <a:xfrm>
            <a:off x="762000" y="0"/>
            <a:ext cx="7391400" cy="1569660"/>
          </a:xfrm>
          <a:prstGeom prst="rect">
            <a:avLst/>
          </a:prstGeom>
          <a:noFill/>
        </p:spPr>
        <p:txBody>
          <a:bodyPr wrap="square" rtlCol="0">
            <a:spAutoFit/>
          </a:bodyPr>
          <a:lstStyle/>
          <a:p>
            <a:pPr algn="justLow"/>
            <a:r>
              <a:rPr lang="ar-SA" sz="3200" b="1" dirty="0" smtClean="0">
                <a:solidFill>
                  <a:srgbClr val="FF0000"/>
                </a:solidFill>
                <a:cs typeface="AF_Quseem" pitchFamily="2" charset="-78"/>
              </a:rPr>
              <a:t>وما انتفاعُ أخي الدّنيا بناظره    إذا استوت عندهُ الأنوارُ والظُّلَمُ</a:t>
            </a:r>
          </a:p>
          <a:p>
            <a:pPr algn="justLow"/>
            <a:r>
              <a:rPr lang="ar-SA" sz="3200" b="1" dirty="0" smtClean="0">
                <a:solidFill>
                  <a:srgbClr val="FF0000"/>
                </a:solidFill>
                <a:cs typeface="AGA Abasan Regular" pitchFamily="2" charset="-78"/>
              </a:rPr>
              <a:t>يا</a:t>
            </a:r>
            <a:r>
              <a:rPr lang="ar-SA" sz="3200" b="1" dirty="0" smtClean="0">
                <a:solidFill>
                  <a:srgbClr val="FF0000"/>
                </a:solidFill>
                <a:cs typeface="AF_Quseem" pitchFamily="2" charset="-78"/>
              </a:rPr>
              <a:t> من يعزّ علينا أن نفارقهم         وجدانُنا كلّ شيء بعدكم عَدَمُ</a:t>
            </a:r>
          </a:p>
          <a:p>
            <a:pPr algn="justLow"/>
            <a:r>
              <a:rPr lang="ar-SA" sz="3200" b="1" dirty="0" smtClean="0">
                <a:solidFill>
                  <a:srgbClr val="FF0000"/>
                </a:solidFill>
                <a:cs typeface="AF_Quseem" pitchFamily="2" charset="-78"/>
              </a:rPr>
              <a:t>هــذا عتابك إلّا أنه </a:t>
            </a:r>
            <a:r>
              <a:rPr lang="ar-SA" sz="3200" b="1" dirty="0" err="1" smtClean="0">
                <a:solidFill>
                  <a:srgbClr val="FF0000"/>
                </a:solidFill>
                <a:cs typeface="AF_Quseem" pitchFamily="2" charset="-78"/>
              </a:rPr>
              <a:t>مِقـَةٌ</a:t>
            </a:r>
            <a:r>
              <a:rPr lang="ar-SA" sz="3200" b="1" dirty="0" smtClean="0">
                <a:solidFill>
                  <a:srgbClr val="FF0000"/>
                </a:solidFill>
                <a:cs typeface="AF_Quseem" pitchFamily="2" charset="-78"/>
              </a:rPr>
              <a:t>          قد ضُـمّنَ الـدّرَّ إلّا أنّه كـلم      </a:t>
            </a:r>
            <a:endParaRPr lang="en-US" sz="3200" b="1" dirty="0">
              <a:solidFill>
                <a:srgbClr val="FF0000"/>
              </a:solidFill>
              <a:cs typeface="AF_Quseem" pitchFamily="2" charset="-78"/>
            </a:endParaRPr>
          </a:p>
        </p:txBody>
      </p:sp>
      <p:sp>
        <p:nvSpPr>
          <p:cNvPr id="8" name="مربع نص 7"/>
          <p:cNvSpPr txBox="1"/>
          <p:nvPr/>
        </p:nvSpPr>
        <p:spPr>
          <a:xfrm>
            <a:off x="609600" y="1524000"/>
            <a:ext cx="8001000" cy="5139869"/>
          </a:xfrm>
          <a:prstGeom prst="rect">
            <a:avLst/>
          </a:prstGeom>
          <a:noFill/>
        </p:spPr>
        <p:txBody>
          <a:bodyPr wrap="square" rtlCol="0">
            <a:spAutoFit/>
          </a:bodyPr>
          <a:lstStyle/>
          <a:p>
            <a:pPr algn="r"/>
            <a:r>
              <a:rPr lang="ar-SA" sz="2400" b="1" dirty="0" smtClean="0"/>
              <a:t>يصوّر المتنبّي سيف الدّولة بالأعمى فما نفع إبصاره طالما أنّه لا يفرق بين النّور والظّلمة ،وفي ذلك إشارة إلى أنّه لا يفرّق بين أحوال النّاس في الشّدّة والطّمأنينة</a:t>
            </a:r>
          </a:p>
          <a:p>
            <a:pPr algn="r"/>
            <a:endParaRPr lang="ar-SA" sz="2400" b="1" dirty="0" smtClean="0"/>
          </a:p>
          <a:p>
            <a:pPr algn="r"/>
            <a:r>
              <a:rPr lang="ar-SA" sz="2400" b="1" dirty="0" smtClean="0"/>
              <a:t>ورغم جفاء سيف الدّولة للشّاعر وعذاب الشّاعر من هذا الفتور إلّا أنه يبوح بمشاعره معلنا عدم مقدرته فراق الحمدانيّ، وأنّ فراقه له سيقضي وينهي كلّ مشاعر الشّوق والحبّ في قلبه، فوجدانه خلق لحبّ سيف الدّولة وإن لم يكن </a:t>
            </a:r>
            <a:r>
              <a:rPr lang="ar-SA" sz="2400" b="1" dirty="0" smtClean="0"/>
              <a:t>كذلك فلا داعي لوجود الشّوق في قلبه.</a:t>
            </a:r>
            <a:endParaRPr lang="ar-SA" sz="2400" b="1" dirty="0" smtClean="0"/>
          </a:p>
          <a:p>
            <a:pPr algn="r"/>
            <a:endParaRPr lang="ar-SA" sz="2400" b="1" dirty="0" smtClean="0"/>
          </a:p>
          <a:p>
            <a:pPr algn="r"/>
            <a:endParaRPr lang="ar-SA" sz="2400" b="1" dirty="0" smtClean="0"/>
          </a:p>
          <a:p>
            <a:pPr algn="r"/>
            <a:r>
              <a:rPr lang="ar-SA" sz="2400" b="1" dirty="0" smtClean="0"/>
              <a:t>ويأتي في البيت الثّالث </a:t>
            </a:r>
            <a:r>
              <a:rPr lang="ar-SA" sz="2400" b="1" dirty="0" smtClean="0"/>
              <a:t>مصرّحا </a:t>
            </a:r>
            <a:r>
              <a:rPr lang="ar-SA" sz="2400" b="1" dirty="0" smtClean="0"/>
              <a:t>بغرضه من القصيدة المتمثّل في العتاب  فيقدّم له العتاب ولكنه مبطّن بالمحبة، فجاء عتابه ليّنا لطيفًا ؛ لاسترحام سيف الدّولة علّه يتراجع في قراره نحو الشّاعر</a:t>
            </a:r>
          </a:p>
          <a:p>
            <a:pPr algn="r"/>
            <a:r>
              <a:rPr lang="ar-SA" sz="2000" b="1" dirty="0" smtClean="0"/>
              <a:t>وقد أحسن الشّاعر عندما ضمّن العتاب الدّر (ف</a:t>
            </a:r>
            <a:r>
              <a:rPr lang="ar-SA" sz="2000" b="1" dirty="0" smtClean="0">
                <a:solidFill>
                  <a:srgbClr val="FF0000"/>
                </a:solidFill>
              </a:rPr>
              <a:t>الدّرّ</a:t>
            </a:r>
            <a:r>
              <a:rPr lang="ar-SA" sz="2000" b="1" dirty="0" smtClean="0"/>
              <a:t>) إلى جانب ما يضفي على العتاب من ملامح للجمال ففيه إشارة إلى سمو مكانة سيف الدّولة فلا يليق </a:t>
            </a:r>
            <a:r>
              <a:rPr lang="ar-SA" sz="2000" b="1" dirty="0" err="1" smtClean="0"/>
              <a:t>به</a:t>
            </a:r>
            <a:r>
              <a:rPr lang="ar-SA" sz="2000" b="1" dirty="0" smtClean="0"/>
              <a:t> إلّا الدّرّ</a:t>
            </a:r>
            <a:r>
              <a:rPr lang="ar-SA"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lumMod val="75000"/>
                  </a:schemeClr>
                </a:solidFill>
              </a:rPr>
              <a:t>الصّور الفنيّة في الأبيات السّابقة:</a:t>
            </a:r>
            <a:endParaRPr lang="en-US" dirty="0">
              <a:solidFill>
                <a:schemeClr val="accent2">
                  <a:lumMod val="75000"/>
                </a:schemeClr>
              </a:solidFill>
            </a:endParaRPr>
          </a:p>
        </p:txBody>
      </p:sp>
      <p:sp>
        <p:nvSpPr>
          <p:cNvPr id="3" name="عنصر نائب للمحتوى 2"/>
          <p:cNvSpPr>
            <a:spLocks noGrp="1"/>
          </p:cNvSpPr>
          <p:nvPr>
            <p:ph idx="1"/>
          </p:nvPr>
        </p:nvSpPr>
        <p:spPr/>
        <p:txBody>
          <a:bodyPr/>
          <a:lstStyle/>
          <a:p>
            <a:pPr algn="r"/>
            <a:r>
              <a:rPr lang="ar-SA" dirty="0" smtClean="0">
                <a:solidFill>
                  <a:srgbClr val="FF0000"/>
                </a:solidFill>
              </a:rPr>
              <a:t>وما انتفاع  أخي الدّنيا</a:t>
            </a:r>
            <a:r>
              <a:rPr lang="ar-SA" dirty="0" smtClean="0"/>
              <a:t>...شبّه سيف الدّولة بالأعمى لعدم </a:t>
            </a:r>
          </a:p>
          <a:p>
            <a:pPr algn="r"/>
            <a:r>
              <a:rPr lang="ar-SA" dirty="0" smtClean="0"/>
              <a:t>تفريقه بين الأعمى والبصير</a:t>
            </a:r>
          </a:p>
          <a:p>
            <a:pPr algn="r"/>
            <a:r>
              <a:rPr lang="ar-SA" dirty="0" smtClean="0">
                <a:solidFill>
                  <a:srgbClr val="FF0000"/>
                </a:solidFill>
              </a:rPr>
              <a:t>هذا عتابك</a:t>
            </a:r>
            <a:r>
              <a:rPr lang="ar-SA" dirty="0" smtClean="0"/>
              <a:t>...قد ضمن الدّرّ إلّا أنّه كلم...شبّه الكلام والنّظم الذي تقدّم </a:t>
            </a:r>
            <a:r>
              <a:rPr lang="ar-SA" dirty="0" err="1" smtClean="0"/>
              <a:t>به</a:t>
            </a:r>
            <a:r>
              <a:rPr lang="ar-SA" dirty="0" smtClean="0"/>
              <a:t> لسيف الدّولة </a:t>
            </a:r>
            <a:r>
              <a:rPr lang="ar-SA" dirty="0" smtClean="0"/>
              <a:t>بالدّرّ </a:t>
            </a:r>
            <a:r>
              <a:rPr lang="ar-SA" dirty="0" err="1" smtClean="0"/>
              <a:t>لنفاسته</a:t>
            </a:r>
            <a:r>
              <a:rPr lang="ar-SA"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2000"/>
                                        <p:tgtEl>
                                          <p:spTgt spid="3">
                                            <p:txEl>
                                              <p:pRg st="0" end="0"/>
                                            </p:txEl>
                                          </p:spTgt>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2000"/>
                                        <p:tgtEl>
                                          <p:spTgt spid="3">
                                            <p:txEl>
                                              <p:pRg st="1" end="1"/>
                                            </p:txEl>
                                          </p:spTgt>
                                        </p:tgtEl>
                                      </p:cBhvr>
                                    </p:animEffect>
                                  </p:childTnLst>
                                </p:cTn>
                              </p:par>
                            </p:childTnLst>
                          </p:cTn>
                        </p:par>
                        <p:par>
                          <p:cTn id="16" fill="hold">
                            <p:stCondLst>
                              <p:cond delay="6000"/>
                            </p:stCondLst>
                            <p:childTnLst>
                              <p:par>
                                <p:cTn id="17" presetID="5"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صورة 14.jpg"/>
          <p:cNvPicPr>
            <a:picLocks noGrp="1" noChangeAspect="1"/>
          </p:cNvPicPr>
          <p:nvPr>
            <p:ph idx="1"/>
          </p:nvPr>
        </p:nvPicPr>
        <p:blipFill>
          <a:blip r:embed="rId2">
            <a:lum bright="49000" contrast="-40000"/>
          </a:blip>
          <a:stretch>
            <a:fillRect/>
          </a:stretch>
        </p:blipFill>
        <p:spPr>
          <a:xfrm>
            <a:off x="0" y="0"/>
            <a:ext cx="9144000" cy="6858000"/>
          </a:xfrm>
        </p:spPr>
      </p:pic>
      <p:sp>
        <p:nvSpPr>
          <p:cNvPr id="5" name="مربع نص 4"/>
          <p:cNvSpPr txBox="1"/>
          <p:nvPr/>
        </p:nvSpPr>
        <p:spPr>
          <a:xfrm>
            <a:off x="457200" y="228600"/>
            <a:ext cx="9296400" cy="1815882"/>
          </a:xfrm>
          <a:prstGeom prst="rect">
            <a:avLst/>
          </a:prstGeom>
          <a:noFill/>
        </p:spPr>
        <p:txBody>
          <a:bodyPr wrap="square" rtlCol="0">
            <a:spAutoFit/>
          </a:bodyPr>
          <a:lstStyle/>
          <a:p>
            <a:pPr algn="ctr"/>
            <a:r>
              <a:rPr lang="ar-SA" sz="2800" b="1" dirty="0" smtClean="0">
                <a:solidFill>
                  <a:srgbClr val="C00000"/>
                </a:solidFill>
                <a:cs typeface="W1 arabeh." pitchFamily="2" charset="-78"/>
              </a:rPr>
              <a:t>ومرهف سرت بين </a:t>
            </a:r>
            <a:r>
              <a:rPr lang="ar-SA" sz="2800" b="1" dirty="0" err="1" smtClean="0">
                <a:solidFill>
                  <a:srgbClr val="C00000"/>
                </a:solidFill>
                <a:cs typeface="W1 arabeh." pitchFamily="2" charset="-78"/>
              </a:rPr>
              <a:t>الجحفلين</a:t>
            </a:r>
            <a:r>
              <a:rPr lang="ar-SA" sz="2800" b="1" dirty="0" smtClean="0">
                <a:solidFill>
                  <a:srgbClr val="C00000"/>
                </a:solidFill>
                <a:cs typeface="W1 arabeh." pitchFamily="2" charset="-78"/>
              </a:rPr>
              <a:t> </a:t>
            </a:r>
            <a:r>
              <a:rPr lang="ar-SA" sz="2800" b="1" dirty="0" err="1" smtClean="0">
                <a:solidFill>
                  <a:srgbClr val="C00000"/>
                </a:solidFill>
                <a:cs typeface="W1 arabeh." pitchFamily="2" charset="-78"/>
              </a:rPr>
              <a:t>به</a:t>
            </a:r>
            <a:r>
              <a:rPr lang="ar-SA" sz="2800" b="1" dirty="0" smtClean="0">
                <a:solidFill>
                  <a:srgbClr val="C00000"/>
                </a:solidFill>
                <a:cs typeface="W1 arabeh." pitchFamily="2" charset="-78"/>
              </a:rPr>
              <a:t> </a:t>
            </a:r>
            <a:r>
              <a:rPr lang="ar-SA" sz="2800" b="1" dirty="0" smtClean="0">
                <a:solidFill>
                  <a:srgbClr val="C00000"/>
                </a:solidFill>
                <a:cs typeface="W1 arabeh." pitchFamily="2" charset="-78"/>
              </a:rPr>
              <a:t>           </a:t>
            </a:r>
            <a:r>
              <a:rPr lang="ar-SA" sz="2800" b="1" dirty="0" smtClean="0">
                <a:solidFill>
                  <a:srgbClr val="C00000"/>
                </a:solidFill>
                <a:cs typeface="W1 arabeh." pitchFamily="2" charset="-78"/>
              </a:rPr>
              <a:t>حتى </a:t>
            </a:r>
            <a:r>
              <a:rPr lang="ar-SA" sz="2800" b="1" dirty="0" smtClean="0">
                <a:solidFill>
                  <a:srgbClr val="C00000"/>
                </a:solidFill>
                <a:cs typeface="W1 arabeh." pitchFamily="2" charset="-78"/>
              </a:rPr>
              <a:t>ضربْتُ </a:t>
            </a:r>
            <a:r>
              <a:rPr lang="ar-SA" sz="2800" b="1" dirty="0" smtClean="0">
                <a:solidFill>
                  <a:srgbClr val="C00000"/>
                </a:solidFill>
                <a:cs typeface="W1 arabeh." pitchFamily="2" charset="-78"/>
              </a:rPr>
              <a:t>وموجُ الموتِ </a:t>
            </a:r>
            <a:r>
              <a:rPr lang="ar-SA" sz="2800" b="1" dirty="0" smtClean="0">
                <a:solidFill>
                  <a:srgbClr val="C00000"/>
                </a:solidFill>
                <a:cs typeface="W1 arabeh." pitchFamily="2" charset="-78"/>
              </a:rPr>
              <a:t>يلتطمُ</a:t>
            </a:r>
            <a:endParaRPr lang="ar-SA" sz="2800" b="1" dirty="0" smtClean="0">
              <a:solidFill>
                <a:srgbClr val="C00000"/>
              </a:solidFill>
              <a:cs typeface="W1 arabeh." pitchFamily="2" charset="-78"/>
            </a:endParaRPr>
          </a:p>
          <a:p>
            <a:pPr algn="ctr"/>
            <a:r>
              <a:rPr lang="ar-SA" sz="2800" b="1" dirty="0" smtClean="0">
                <a:solidFill>
                  <a:srgbClr val="C00000"/>
                </a:solidFill>
                <a:cs typeface="W1 arabeh." pitchFamily="2" charset="-78"/>
              </a:rPr>
              <a:t>أنا الذي نظر الأعمى إلى أدبي   </a:t>
            </a:r>
            <a:r>
              <a:rPr lang="ar-SA" sz="2800" b="1" dirty="0" smtClean="0">
                <a:solidFill>
                  <a:srgbClr val="C00000"/>
                </a:solidFill>
                <a:cs typeface="W1 arabeh." pitchFamily="2" charset="-78"/>
              </a:rPr>
              <a:t>        وأسمعَتْ </a:t>
            </a:r>
            <a:r>
              <a:rPr lang="ar-SA" sz="2800" b="1" dirty="0" smtClean="0">
                <a:solidFill>
                  <a:srgbClr val="C00000"/>
                </a:solidFill>
                <a:cs typeface="W1 arabeh." pitchFamily="2" charset="-78"/>
              </a:rPr>
              <a:t>كلماتي من </a:t>
            </a:r>
            <a:r>
              <a:rPr lang="ar-SA" sz="2800" b="1" dirty="0" err="1" smtClean="0">
                <a:solidFill>
                  <a:srgbClr val="C00000"/>
                </a:solidFill>
                <a:cs typeface="W1 arabeh." pitchFamily="2" charset="-78"/>
              </a:rPr>
              <a:t>به</a:t>
            </a:r>
            <a:r>
              <a:rPr lang="ar-SA" sz="2800" b="1" dirty="0" smtClean="0">
                <a:solidFill>
                  <a:srgbClr val="C00000"/>
                </a:solidFill>
                <a:cs typeface="W1 arabeh." pitchFamily="2" charset="-78"/>
              </a:rPr>
              <a:t> </a:t>
            </a:r>
            <a:r>
              <a:rPr lang="ar-SA" sz="2800" b="1" dirty="0" smtClean="0">
                <a:solidFill>
                  <a:srgbClr val="C00000"/>
                </a:solidFill>
                <a:cs typeface="W1 arabeh." pitchFamily="2" charset="-78"/>
              </a:rPr>
              <a:t>صَمَمُ</a:t>
            </a:r>
            <a:endParaRPr lang="ar-SA" sz="2800" b="1" dirty="0" smtClean="0">
              <a:solidFill>
                <a:srgbClr val="C00000"/>
              </a:solidFill>
              <a:cs typeface="W1 arabeh." pitchFamily="2" charset="-78"/>
            </a:endParaRPr>
          </a:p>
          <a:p>
            <a:pPr algn="ctr"/>
            <a:r>
              <a:rPr lang="ar-SA" sz="2800" b="1" dirty="0" smtClean="0">
                <a:solidFill>
                  <a:srgbClr val="C00000"/>
                </a:solidFill>
                <a:cs typeface="W1 arabeh." pitchFamily="2" charset="-78"/>
              </a:rPr>
              <a:t>أنام ملء جفوني عن </a:t>
            </a:r>
            <a:r>
              <a:rPr lang="ar-SA" sz="2800" b="1" dirty="0" err="1" smtClean="0">
                <a:solidFill>
                  <a:srgbClr val="C00000"/>
                </a:solidFill>
                <a:cs typeface="W1 arabeh." pitchFamily="2" charset="-78"/>
              </a:rPr>
              <a:t>شواردها</a:t>
            </a:r>
            <a:r>
              <a:rPr lang="ar-SA" sz="2800" b="1" dirty="0" smtClean="0">
                <a:solidFill>
                  <a:srgbClr val="C00000"/>
                </a:solidFill>
                <a:cs typeface="W1 arabeh." pitchFamily="2" charset="-78"/>
              </a:rPr>
              <a:t>   </a:t>
            </a:r>
            <a:r>
              <a:rPr lang="ar-SA" sz="2800" b="1" dirty="0" smtClean="0">
                <a:solidFill>
                  <a:srgbClr val="C00000"/>
                </a:solidFill>
                <a:cs typeface="W1 arabeh." pitchFamily="2" charset="-78"/>
              </a:rPr>
              <a:t>         </a:t>
            </a:r>
            <a:r>
              <a:rPr lang="ar-SA" sz="2800" b="1" dirty="0" smtClean="0">
                <a:solidFill>
                  <a:srgbClr val="C00000"/>
                </a:solidFill>
                <a:cs typeface="W1 arabeh." pitchFamily="2" charset="-78"/>
              </a:rPr>
              <a:t>ويسهر الخلق جرّاها ويختصم</a:t>
            </a:r>
          </a:p>
          <a:p>
            <a:pPr algn="ctr"/>
            <a:r>
              <a:rPr lang="ar-SA" sz="2800" b="1" dirty="0" smtClean="0">
                <a:solidFill>
                  <a:srgbClr val="C00000"/>
                </a:solidFill>
                <a:cs typeface="W1 arabeh." pitchFamily="2" charset="-78"/>
              </a:rPr>
              <a:t>فالخيلُ واللّيلُ والبيداءُ </a:t>
            </a:r>
            <a:r>
              <a:rPr lang="ar-SA" sz="2800" b="1" dirty="0" smtClean="0">
                <a:solidFill>
                  <a:srgbClr val="C00000"/>
                </a:solidFill>
                <a:cs typeface="W1 arabeh." pitchFamily="2" charset="-78"/>
              </a:rPr>
              <a:t>تعرفني   </a:t>
            </a:r>
            <a:r>
              <a:rPr lang="ar-SA" sz="2800" b="1" dirty="0" smtClean="0">
                <a:solidFill>
                  <a:srgbClr val="C00000"/>
                </a:solidFill>
                <a:cs typeface="W1 arabeh." pitchFamily="2" charset="-78"/>
              </a:rPr>
              <a:t>           والسّيفُ والرّمحُ والقرطاسُ والقلم</a:t>
            </a:r>
            <a:r>
              <a:rPr lang="ar-SA" sz="2400" b="1" dirty="0" smtClean="0">
                <a:solidFill>
                  <a:srgbClr val="C00000"/>
                </a:solidFill>
                <a:cs typeface="W1 arabeh." pitchFamily="2" charset="-78"/>
              </a:rPr>
              <a:t>ُ</a:t>
            </a:r>
            <a:endParaRPr lang="en-US" sz="2400" b="1" dirty="0">
              <a:solidFill>
                <a:srgbClr val="C00000"/>
              </a:solidFill>
              <a:cs typeface="W1 arabeh." pitchFamily="2" charset="-78"/>
            </a:endParaRPr>
          </a:p>
        </p:txBody>
      </p:sp>
      <p:sp>
        <p:nvSpPr>
          <p:cNvPr id="6" name="مربع نص 5"/>
          <p:cNvSpPr txBox="1"/>
          <p:nvPr/>
        </p:nvSpPr>
        <p:spPr>
          <a:xfrm>
            <a:off x="533400" y="2133600"/>
            <a:ext cx="7696200" cy="5262979"/>
          </a:xfrm>
          <a:prstGeom prst="rect">
            <a:avLst/>
          </a:prstGeom>
          <a:noFill/>
        </p:spPr>
        <p:txBody>
          <a:bodyPr wrap="square" rtlCol="0">
            <a:spAutoFit/>
          </a:bodyPr>
          <a:lstStyle/>
          <a:p>
            <a:pPr algn="r"/>
            <a:r>
              <a:rPr lang="ar-SA" sz="2400" b="1" dirty="0" smtClean="0"/>
              <a:t>ينتقل الشّاعر بعد عتابه لسيف الدولة ليفتخر </a:t>
            </a:r>
            <a:r>
              <a:rPr lang="ar-SA" sz="2400" b="1" dirty="0" smtClean="0"/>
              <a:t>بنفسه وشجاعته وشاعريّته ؛ليثبت </a:t>
            </a:r>
            <a:r>
              <a:rPr lang="ar-SA" sz="2400" b="1" dirty="0" smtClean="0"/>
              <a:t>لسيف الدّولة أنّ حبّه صادق وخال من المطامع </a:t>
            </a:r>
            <a:r>
              <a:rPr lang="ar-SA" sz="2400" b="1" dirty="0" smtClean="0"/>
              <a:t>والمكاسب، ولا يسعى </a:t>
            </a:r>
            <a:r>
              <a:rPr lang="ar-SA" sz="2400" b="1" dirty="0" smtClean="0"/>
              <a:t>لل</a:t>
            </a:r>
            <a:r>
              <a:rPr lang="ar-SA" sz="2400" b="1" dirty="0" smtClean="0"/>
              <a:t>تّكسب </a:t>
            </a:r>
            <a:r>
              <a:rPr lang="ar-SA" sz="2400" b="1" dirty="0" smtClean="0"/>
              <a:t>من ورائه</a:t>
            </a:r>
            <a:r>
              <a:rPr lang="ar-SA" sz="2400" b="1" dirty="0" smtClean="0"/>
              <a:t>.،فنراه يقدّم </a:t>
            </a:r>
            <a:r>
              <a:rPr lang="ar-SA" sz="2400" b="1" dirty="0" smtClean="0"/>
              <a:t>فخره في مشهد اتّسم </a:t>
            </a:r>
            <a:r>
              <a:rPr lang="ar-SA" sz="2400" b="1" dirty="0" smtClean="0"/>
              <a:t>بالمبالغة ، حيث يبدأ بعرض مشهد من أرض المعركة </a:t>
            </a:r>
            <a:r>
              <a:rPr lang="ar-SA" sz="2400" b="1" dirty="0" smtClean="0"/>
              <a:t>والتي أشهر فيها سيفه وسار فيه بين الجيشين، وأخذ يوقع الضّربات في الأعداء فلا يفلت منه أحد في المعركة، ويسهب في فخره وتتعالى نبرة المبالغة في صوره عندما جعل شعره مؤثّرًا في  المتلقين حيث الأعمى يستطيع رؤيته والأصم يستطيع سماعه..فما بال البصير والسميع،وفي ذلك دلالة على جودة شعره المقروء والمكتوب...ويكمل قائلًا: إنّه  ينظم القصيدة وينام هادئًا مرتاحًا ويترك النّاس يختصمون في تحليلها وفهم معانيها، وهذا دليل عمق المعاني فليس من السّهل الوصول إليها..</a:t>
            </a:r>
          </a:p>
          <a:p>
            <a:pPr algn="r"/>
            <a:r>
              <a:rPr lang="ar-SA" sz="2400" b="1" dirty="0" smtClean="0"/>
              <a:t>وينتقل بعد ذلك ليدلّل على شهرته التي تجاوزت البشر </a:t>
            </a:r>
            <a:r>
              <a:rPr lang="ar-SA" sz="2400" b="1" dirty="0" err="1" smtClean="0"/>
              <a:t>ليعترف</a:t>
            </a:r>
            <a:r>
              <a:rPr lang="ar-SA" sz="2400" b="1" dirty="0" smtClean="0"/>
              <a:t> </a:t>
            </a:r>
            <a:r>
              <a:rPr lang="ar-SA" sz="2400" b="1" dirty="0" err="1" smtClean="0"/>
              <a:t>بها</a:t>
            </a:r>
            <a:r>
              <a:rPr lang="ar-SA" sz="2400" b="1" dirty="0" smtClean="0"/>
              <a:t> الحيوان والجماد، فهو معروف بالفروسيّة( الخيل)، والشّجاعة والإقدام( اللّيل، السّيف، الرّمح)، وكتابة </a:t>
            </a:r>
            <a:r>
              <a:rPr lang="ar-SA" sz="2400" b="1" dirty="0" smtClean="0"/>
              <a:t>الشّعر(القرطاس </a:t>
            </a:r>
            <a:r>
              <a:rPr lang="ar-SA" sz="2400" b="1" dirty="0" smtClean="0"/>
              <a:t>والقلم) </a:t>
            </a:r>
            <a:r>
              <a:rPr lang="ar-SA" dirty="0" err="1" smtClean="0"/>
              <a:t>ا</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8" presetClass="emph" presetSubtype="0" fill="hold" grpId="0" nodeType="afterEffect">
                                  <p:stCondLst>
                                    <p:cond delay="0"/>
                                  </p:stCondLst>
                                  <p:childTnLst>
                                    <p:animRot by="21600000">
                                      <p:cBhvr>
                                        <p:cTn id="11"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7030A0"/>
                </a:solidFill>
              </a:rPr>
              <a:t>الصّور الفنيّة في الأبيات السّابقة:</a:t>
            </a:r>
            <a:endParaRPr lang="en-US" dirty="0">
              <a:solidFill>
                <a:srgbClr val="7030A0"/>
              </a:solidFill>
            </a:endParaRPr>
          </a:p>
        </p:txBody>
      </p:sp>
      <p:sp>
        <p:nvSpPr>
          <p:cNvPr id="3" name="عنصر نائب للمحتوى 2"/>
          <p:cNvSpPr>
            <a:spLocks noGrp="1"/>
          </p:cNvSpPr>
          <p:nvPr>
            <p:ph idx="1"/>
          </p:nvPr>
        </p:nvSpPr>
        <p:spPr/>
        <p:txBody>
          <a:bodyPr/>
          <a:lstStyle/>
          <a:p>
            <a:pPr algn="r">
              <a:buNone/>
            </a:pPr>
            <a:r>
              <a:rPr lang="ar-SA" dirty="0" smtClean="0">
                <a:solidFill>
                  <a:srgbClr val="FF0000"/>
                </a:solidFill>
              </a:rPr>
              <a:t>أنا الذي نظر</a:t>
            </a:r>
            <a:r>
              <a:rPr lang="ar-SA" dirty="0" smtClean="0"/>
              <a:t>...شبّه قوّة شعره وجزالة ألفاظه، وفصاحتها بنور نفذ إلى عين الأعمى فأبصر، وشبّه كلماته بصوت قويّ نفذ </a:t>
            </a:r>
            <a:r>
              <a:rPr lang="ar-SA" dirty="0" smtClean="0"/>
              <a:t>إلى </a:t>
            </a:r>
            <a:r>
              <a:rPr lang="ar-SA" dirty="0" smtClean="0"/>
              <a:t>أذن الأصمّ فسمع هذا الصّوت</a:t>
            </a:r>
          </a:p>
          <a:p>
            <a:pPr algn="r">
              <a:buNone/>
            </a:pPr>
            <a:r>
              <a:rPr lang="ar-SA" dirty="0" smtClean="0">
                <a:solidFill>
                  <a:srgbClr val="FF0000"/>
                </a:solidFill>
              </a:rPr>
              <a:t>وموج الموت يلتطم</a:t>
            </a:r>
            <a:r>
              <a:rPr lang="ar-SA" dirty="0" smtClean="0"/>
              <a:t>: صوّر الموت ببحر متلاطم الأمواج لا يفلت منه أحد في أرض المعركة.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TotalTime>
  <Words>1204</Words>
  <Application>Microsoft Office PowerPoint</Application>
  <PresentationFormat>عرض على الشاشة (3:4)‏</PresentationFormat>
  <Paragraphs>103</Paragraphs>
  <Slides>14</Slides>
  <Notes>0</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سمة Office</vt:lpstr>
      <vt:lpstr>الشريحة 1</vt:lpstr>
      <vt:lpstr>الشريحة 2</vt:lpstr>
      <vt:lpstr>الشريحة 3</vt:lpstr>
      <vt:lpstr>الشريحة 4</vt:lpstr>
      <vt:lpstr>الصّور الفنيّة في الأبيات السّابقة:</vt:lpstr>
      <vt:lpstr>الشريحة 6</vt:lpstr>
      <vt:lpstr>الصّور الفنيّة في الأبيات السّابقة:</vt:lpstr>
      <vt:lpstr>الشريحة 8</vt:lpstr>
      <vt:lpstr>الصّور الفنيّة في الأبيات السّابقة:</vt:lpstr>
      <vt:lpstr>الشريحة 10</vt:lpstr>
      <vt:lpstr>الصّور الفنيّة في الأبيات السّابقة:</vt:lpstr>
      <vt:lpstr>الشريحة 12</vt:lpstr>
      <vt:lpstr>الشريحة 13</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frind</dc:creator>
  <cp:lastModifiedBy>frind</cp:lastModifiedBy>
  <cp:revision>54</cp:revision>
  <dcterms:created xsi:type="dcterms:W3CDTF">2017-11-07T15:50:48Z</dcterms:created>
  <dcterms:modified xsi:type="dcterms:W3CDTF">2017-11-08T18:09:58Z</dcterms:modified>
</cp:coreProperties>
</file>